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sldIdLst>
    <p:sldId id="256" r:id="rId5"/>
    <p:sldId id="257" r:id="rId6"/>
    <p:sldId id="259" r:id="rId7"/>
    <p:sldId id="258" r:id="rId8"/>
    <p:sldId id="278" r:id="rId9"/>
    <p:sldId id="279" r:id="rId10"/>
    <p:sldId id="290" r:id="rId11"/>
    <p:sldId id="289" r:id="rId12"/>
    <p:sldId id="270" r:id="rId13"/>
    <p:sldId id="286" r:id="rId14"/>
    <p:sldId id="287" r:id="rId15"/>
    <p:sldId id="260" r:id="rId16"/>
    <p:sldId id="291" r:id="rId17"/>
    <p:sldId id="293" r:id="rId18"/>
    <p:sldId id="297" r:id="rId19"/>
    <p:sldId id="298" r:id="rId20"/>
    <p:sldId id="261" r:id="rId21"/>
    <p:sldId id="280" r:id="rId22"/>
    <p:sldId id="295" r:id="rId23"/>
    <p:sldId id="265" r:id="rId24"/>
    <p:sldId id="272" r:id="rId25"/>
    <p:sldId id="273" r:id="rId26"/>
    <p:sldId id="274" r:id="rId27"/>
    <p:sldId id="276" r:id="rId28"/>
    <p:sldId id="275" r:id="rId29"/>
    <p:sldId id="277" r:id="rId30"/>
    <p:sldId id="264" r:id="rId31"/>
    <p:sldId id="285" r:id="rId32"/>
    <p:sldId id="284" r:id="rId33"/>
    <p:sldId id="282" r:id="rId34"/>
    <p:sldId id="283" r:id="rId35"/>
    <p:sldId id="263" r:id="rId36"/>
    <p:sldId id="269" r:id="rId37"/>
    <p:sldId id="29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7C2A9-61F6-486B-B8F2-E4D3207D119A}" v="2" dt="2020-12-09T14:40:25.418"/>
    <p1510:client id="{06710E39-3606-7DB6-E844-0DAE719523A9}" v="87" dt="2020-12-10T17:02:06.865"/>
    <p1510:client id="{07CD363B-C7C9-464B-8B1E-3EB08C443C79}" v="14" dt="2020-12-09T00:16:19.830"/>
    <p1510:client id="{0FCE1D78-F57C-4075-9810-EC3A022AF186}" v="13" dt="2020-12-09T01:37:59.105"/>
    <p1510:client id="{14D37D87-620A-49AA-8C7D-5F86DB7F0D03}" v="57" dt="2020-12-10T15:47:26.329"/>
    <p1510:client id="{22E3F67C-DBBF-B34F-6A49-F82EAA4B440C}" v="474" dt="2020-12-10T04:08:39.827"/>
    <p1510:client id="{23B75F44-BE58-4CE9-9461-0162B204B21E}" v="38" dt="2020-12-10T16:05:00.532"/>
    <p1510:client id="{242049F3-CA2E-4EC1-942C-95E6EFBB93F3}" v="59" dt="2020-12-08T22:02:30.025"/>
    <p1510:client id="{34FEA1C6-75EB-4449-82AD-E0D443288180}" v="10" dt="2020-12-09T14:17:38.921"/>
    <p1510:client id="{4FCD6624-B1BA-4EC9-AD1F-D15F64911BD0}" v="138" dt="2020-12-08T16:23:48.232"/>
    <p1510:client id="{60800386-7863-49C0-BBF1-676534370851}" v="105" dt="2020-12-09T00:06:42.078"/>
    <p1510:client id="{61235F5A-8F3A-DBC1-8701-F83BFF71658C}" v="19" dt="2020-12-10T03:32:57.755"/>
    <p1510:client id="{61AE714C-3CA0-4EB5-9293-C71D53CBED56}" v="1" dt="2020-12-09T14:20:56.380"/>
    <p1510:client id="{6AE1CCD6-5BFC-4346-912F-86B527AA1BFA}" v="281" dt="2020-12-09T15:05:35.981"/>
    <p1510:client id="{86DEF576-74E1-C1BC-410E-EEEB330280DC}" v="80" dt="2020-12-10T03:28:15.167"/>
    <p1510:client id="{8C41B6A5-C1F3-4163-80DD-5E9BF8D078A7}" v="297" dt="2020-12-10T19:25:18.729"/>
    <p1510:client id="{8CDA8D4E-6E21-4529-A32A-E69DB4544B6C}" v="43" dt="2020-12-08T19:43:34.883"/>
    <p1510:client id="{930F513E-59BC-436A-BFDA-C91687DCF29C}" v="630" dt="2020-12-07T19:59:07.726"/>
    <p1510:client id="{94D0D45B-912E-4EF0-9CCA-059A57AC10F6}" v="118" dt="2020-12-09T01:19:27.760"/>
    <p1510:client id="{96286E10-3327-4875-8951-3758D5DC09AD}" v="92" dt="2020-12-10T18:58:13.015"/>
    <p1510:client id="{9C1A0C22-E432-42B9-B1CF-F87A9A3AE52E}" v="40" dt="2020-12-07T19:39:47.864"/>
    <p1510:client id="{AB123EB7-095F-4A2B-A3D2-07CF5B298A49}" v="88" dt="2020-12-09T01:27:37.917"/>
    <p1510:client id="{B96FD2F8-1362-4894-AC54-E4D03FBAD13D}" v="409" dt="2020-12-09T21:57:58.718"/>
    <p1510:client id="{C1C4B071-B09C-469E-903C-BC5EDEEFBB09}" v="40" dt="2020-12-09T14:56:53.209"/>
    <p1510:client id="{CB76342C-B240-48C7-9FF6-405C762A210E}" v="191" dt="2020-12-08T17:54:53.990"/>
    <p1510:client id="{D05EA44B-24DA-4F81-BE1A-B3803CC581BB}" v="44" dt="2020-12-10T16:07:11.355"/>
    <p1510:client id="{D55C3E60-012B-4BC1-988A-CC6AB8B5B95B}" v="8" dt="2020-12-10T18:04:35.244"/>
    <p1510:client id="{D7207621-262D-06DE-6EBA-4755AE77A429}" v="4" dt="2020-12-08T17:30:32.404"/>
    <p1510:client id="{D75DAD60-6DC7-9F44-4A08-9861BB20700F}" v="265" dt="2020-12-08T17:29:06.127"/>
    <p1510:client id="{D7FE8233-E3A0-4EC4-BDEA-F3C5177AD694}" v="28" dt="2020-12-10T17:20:28.646"/>
    <p1510:client id="{E2A854DB-91A9-4126-ACF4-6B72850A45EC}" v="34" dt="2020-12-09T16:31:47.894"/>
    <p1510:client id="{EB0C8C55-E4C5-486C-9DDA-BCFDDA348B1D}" v="8" dt="2020-12-07T19:45:44.225"/>
    <p1510:client id="{F01A4DE9-8E2A-47AE-8BBA-AB4572B29330}" v="38" dt="2020-12-09T21:29:48.875"/>
    <p1510:client id="{F592480A-EDEA-4E12-B98F-08382306B3EB}" v="64" dt="2020-12-10T21:00:39.071"/>
    <p1510:client id="{F66083A7-7B8C-4C7C-80E6-D097B0118C11}" v="74" dt="2020-12-07T20:14:14.508"/>
    <p1510:client id="{F98C50A3-EF84-43ED-82AE-97988C49B30C}" v="164" dt="2020-12-09T00:44:50.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A19C9B-2C59-4FF5-B5EB-CFFD8481BDD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C086682-D13D-4765-BD48-A0CA3A668F26}">
      <dgm:prSet/>
      <dgm:spPr/>
      <dgm:t>
        <a:bodyPr/>
        <a:lstStyle/>
        <a:p>
          <a:r>
            <a:rPr lang="en-US"/>
            <a:t>School Platforms</a:t>
          </a:r>
        </a:p>
      </dgm:t>
    </dgm:pt>
    <dgm:pt modelId="{30BAB3D1-0667-4075-97CE-33602C688C96}" type="parTrans" cxnId="{3BE52118-E988-45EA-9A99-42B97900E0EB}">
      <dgm:prSet/>
      <dgm:spPr/>
      <dgm:t>
        <a:bodyPr/>
        <a:lstStyle/>
        <a:p>
          <a:endParaRPr lang="en-US"/>
        </a:p>
      </dgm:t>
    </dgm:pt>
    <dgm:pt modelId="{42614C45-01A6-4688-87C1-03493A88859F}" type="sibTrans" cxnId="{3BE52118-E988-45EA-9A99-42B97900E0EB}">
      <dgm:prSet/>
      <dgm:spPr/>
      <dgm:t>
        <a:bodyPr/>
        <a:lstStyle/>
        <a:p>
          <a:endParaRPr lang="en-US"/>
        </a:p>
      </dgm:t>
    </dgm:pt>
    <dgm:pt modelId="{8E220C42-6ACF-4D8F-A373-7B28ED6BB4D6}">
      <dgm:prSet/>
      <dgm:spPr/>
      <dgm:t>
        <a:bodyPr/>
        <a:lstStyle/>
        <a:p>
          <a:r>
            <a:rPr lang="en-US"/>
            <a:t>Seesaw </a:t>
          </a:r>
        </a:p>
      </dgm:t>
    </dgm:pt>
    <dgm:pt modelId="{AF275C11-317F-4386-AA8F-DD38F8F1DC4F}" type="parTrans" cxnId="{98D33F96-87C1-4F15-B9E5-47F05E628C6C}">
      <dgm:prSet/>
      <dgm:spPr/>
      <dgm:t>
        <a:bodyPr/>
        <a:lstStyle/>
        <a:p>
          <a:endParaRPr lang="en-US"/>
        </a:p>
      </dgm:t>
    </dgm:pt>
    <dgm:pt modelId="{7E94BFD4-34C0-4BA6-99DB-11A2C930E84A}" type="sibTrans" cxnId="{98D33F96-87C1-4F15-B9E5-47F05E628C6C}">
      <dgm:prSet/>
      <dgm:spPr/>
      <dgm:t>
        <a:bodyPr/>
        <a:lstStyle/>
        <a:p>
          <a:endParaRPr lang="en-US"/>
        </a:p>
      </dgm:t>
    </dgm:pt>
    <dgm:pt modelId="{28289EFB-517F-4324-BF0D-84B974226C27}">
      <dgm:prSet/>
      <dgm:spPr/>
      <dgm:t>
        <a:bodyPr/>
        <a:lstStyle/>
        <a:p>
          <a:r>
            <a:rPr lang="en-US"/>
            <a:t>Schoology </a:t>
          </a:r>
        </a:p>
      </dgm:t>
    </dgm:pt>
    <dgm:pt modelId="{0DE1E1A7-6CD2-4215-B6AB-FE69629946AA}" type="parTrans" cxnId="{5F4CD3C1-CA55-4C97-87C1-76E629E6A064}">
      <dgm:prSet/>
      <dgm:spPr/>
      <dgm:t>
        <a:bodyPr/>
        <a:lstStyle/>
        <a:p>
          <a:endParaRPr lang="en-US"/>
        </a:p>
      </dgm:t>
    </dgm:pt>
    <dgm:pt modelId="{A15E73A7-7052-49B5-A5D7-4F1F966C0BB5}" type="sibTrans" cxnId="{5F4CD3C1-CA55-4C97-87C1-76E629E6A064}">
      <dgm:prSet/>
      <dgm:spPr/>
      <dgm:t>
        <a:bodyPr/>
        <a:lstStyle/>
        <a:p>
          <a:endParaRPr lang="en-US"/>
        </a:p>
      </dgm:t>
    </dgm:pt>
    <dgm:pt modelId="{F440E064-D870-42E9-9713-8699FD597962}" type="pres">
      <dgm:prSet presAssocID="{44A19C9B-2C59-4FF5-B5EB-CFFD8481BDD1}" presName="linear" presStyleCnt="0">
        <dgm:presLayoutVars>
          <dgm:animLvl val="lvl"/>
          <dgm:resizeHandles val="exact"/>
        </dgm:presLayoutVars>
      </dgm:prSet>
      <dgm:spPr/>
      <dgm:t>
        <a:bodyPr/>
        <a:lstStyle/>
        <a:p>
          <a:endParaRPr lang="en-US"/>
        </a:p>
      </dgm:t>
    </dgm:pt>
    <dgm:pt modelId="{D580EC8E-CFBF-446B-A914-4B4E32E37678}" type="pres">
      <dgm:prSet presAssocID="{1C086682-D13D-4765-BD48-A0CA3A668F26}" presName="parentText" presStyleLbl="node1" presStyleIdx="0" presStyleCnt="3">
        <dgm:presLayoutVars>
          <dgm:chMax val="0"/>
          <dgm:bulletEnabled val="1"/>
        </dgm:presLayoutVars>
      </dgm:prSet>
      <dgm:spPr/>
      <dgm:t>
        <a:bodyPr/>
        <a:lstStyle/>
        <a:p>
          <a:endParaRPr lang="en-US"/>
        </a:p>
      </dgm:t>
    </dgm:pt>
    <dgm:pt modelId="{BAD936FD-1156-42DF-9D6C-E6D76564A94B}" type="pres">
      <dgm:prSet presAssocID="{42614C45-01A6-4688-87C1-03493A88859F}" presName="spacer" presStyleCnt="0"/>
      <dgm:spPr/>
    </dgm:pt>
    <dgm:pt modelId="{341E6034-41F2-4A85-A697-2A78539D3782}" type="pres">
      <dgm:prSet presAssocID="{8E220C42-6ACF-4D8F-A373-7B28ED6BB4D6}" presName="parentText" presStyleLbl="node1" presStyleIdx="1" presStyleCnt="3">
        <dgm:presLayoutVars>
          <dgm:chMax val="0"/>
          <dgm:bulletEnabled val="1"/>
        </dgm:presLayoutVars>
      </dgm:prSet>
      <dgm:spPr/>
      <dgm:t>
        <a:bodyPr/>
        <a:lstStyle/>
        <a:p>
          <a:endParaRPr lang="en-US"/>
        </a:p>
      </dgm:t>
    </dgm:pt>
    <dgm:pt modelId="{F18E91E8-A487-4F5C-B2CE-D2AEB86CD0D6}" type="pres">
      <dgm:prSet presAssocID="{7E94BFD4-34C0-4BA6-99DB-11A2C930E84A}" presName="spacer" presStyleCnt="0"/>
      <dgm:spPr/>
    </dgm:pt>
    <dgm:pt modelId="{B6DAA967-CBA0-46C7-BBDD-CF33E1CD9764}" type="pres">
      <dgm:prSet presAssocID="{28289EFB-517F-4324-BF0D-84B974226C27}" presName="parentText" presStyleLbl="node1" presStyleIdx="2" presStyleCnt="3">
        <dgm:presLayoutVars>
          <dgm:chMax val="0"/>
          <dgm:bulletEnabled val="1"/>
        </dgm:presLayoutVars>
      </dgm:prSet>
      <dgm:spPr/>
      <dgm:t>
        <a:bodyPr/>
        <a:lstStyle/>
        <a:p>
          <a:endParaRPr lang="en-US"/>
        </a:p>
      </dgm:t>
    </dgm:pt>
  </dgm:ptLst>
  <dgm:cxnLst>
    <dgm:cxn modelId="{D81A66EE-D93B-4AA6-A7E7-F3C6A0CCE18D}" type="presOf" srcId="{8E220C42-6ACF-4D8F-A373-7B28ED6BB4D6}" destId="{341E6034-41F2-4A85-A697-2A78539D3782}" srcOrd="0" destOrd="0" presId="urn:microsoft.com/office/officeart/2005/8/layout/vList2"/>
    <dgm:cxn modelId="{98D33F96-87C1-4F15-B9E5-47F05E628C6C}" srcId="{44A19C9B-2C59-4FF5-B5EB-CFFD8481BDD1}" destId="{8E220C42-6ACF-4D8F-A373-7B28ED6BB4D6}" srcOrd="1" destOrd="0" parTransId="{AF275C11-317F-4386-AA8F-DD38F8F1DC4F}" sibTransId="{7E94BFD4-34C0-4BA6-99DB-11A2C930E84A}"/>
    <dgm:cxn modelId="{3BE52118-E988-45EA-9A99-42B97900E0EB}" srcId="{44A19C9B-2C59-4FF5-B5EB-CFFD8481BDD1}" destId="{1C086682-D13D-4765-BD48-A0CA3A668F26}" srcOrd="0" destOrd="0" parTransId="{30BAB3D1-0667-4075-97CE-33602C688C96}" sibTransId="{42614C45-01A6-4688-87C1-03493A88859F}"/>
    <dgm:cxn modelId="{674A4D4F-1F42-4832-A3E5-838CC1FE2800}" type="presOf" srcId="{1C086682-D13D-4765-BD48-A0CA3A668F26}" destId="{D580EC8E-CFBF-446B-A914-4B4E32E37678}" srcOrd="0" destOrd="0" presId="urn:microsoft.com/office/officeart/2005/8/layout/vList2"/>
    <dgm:cxn modelId="{5F4CD3C1-CA55-4C97-87C1-76E629E6A064}" srcId="{44A19C9B-2C59-4FF5-B5EB-CFFD8481BDD1}" destId="{28289EFB-517F-4324-BF0D-84B974226C27}" srcOrd="2" destOrd="0" parTransId="{0DE1E1A7-6CD2-4215-B6AB-FE69629946AA}" sibTransId="{A15E73A7-7052-49B5-A5D7-4F1F966C0BB5}"/>
    <dgm:cxn modelId="{8B2D9A60-17BD-45EF-BE75-7638821F84FB}" type="presOf" srcId="{44A19C9B-2C59-4FF5-B5EB-CFFD8481BDD1}" destId="{F440E064-D870-42E9-9713-8699FD597962}" srcOrd="0" destOrd="0" presId="urn:microsoft.com/office/officeart/2005/8/layout/vList2"/>
    <dgm:cxn modelId="{B0B1B5EC-8FE0-4FF8-A785-CF2724647503}" type="presOf" srcId="{28289EFB-517F-4324-BF0D-84B974226C27}" destId="{B6DAA967-CBA0-46C7-BBDD-CF33E1CD9764}" srcOrd="0" destOrd="0" presId="urn:microsoft.com/office/officeart/2005/8/layout/vList2"/>
    <dgm:cxn modelId="{30325B07-D258-4F03-95CC-DC63CE6A8122}" type="presParOf" srcId="{F440E064-D870-42E9-9713-8699FD597962}" destId="{D580EC8E-CFBF-446B-A914-4B4E32E37678}" srcOrd="0" destOrd="0" presId="urn:microsoft.com/office/officeart/2005/8/layout/vList2"/>
    <dgm:cxn modelId="{DDCC5134-F172-45AC-914C-7FDC1633EEE7}" type="presParOf" srcId="{F440E064-D870-42E9-9713-8699FD597962}" destId="{BAD936FD-1156-42DF-9D6C-E6D76564A94B}" srcOrd="1" destOrd="0" presId="urn:microsoft.com/office/officeart/2005/8/layout/vList2"/>
    <dgm:cxn modelId="{25ECCCAA-8856-4F6D-9B60-8B6526EAD0FE}" type="presParOf" srcId="{F440E064-D870-42E9-9713-8699FD597962}" destId="{341E6034-41F2-4A85-A697-2A78539D3782}" srcOrd="2" destOrd="0" presId="urn:microsoft.com/office/officeart/2005/8/layout/vList2"/>
    <dgm:cxn modelId="{FBEB6BC9-700F-4B6F-8994-CA0DD3F9042B}" type="presParOf" srcId="{F440E064-D870-42E9-9713-8699FD597962}" destId="{F18E91E8-A487-4F5C-B2CE-D2AEB86CD0D6}" srcOrd="3" destOrd="0" presId="urn:microsoft.com/office/officeart/2005/8/layout/vList2"/>
    <dgm:cxn modelId="{7BC2FDFB-1879-4BF8-961C-FB175ADBA325}" type="presParOf" srcId="{F440E064-D870-42E9-9713-8699FD597962}" destId="{B6DAA967-CBA0-46C7-BBDD-CF33E1CD97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12/11/2020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05956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42999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12/11/2020</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808654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0383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12/11/2020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33547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12/11/2020</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18534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12/11/2020</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69865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07696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12/11/2020</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4990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11739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12/11/2020</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683514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12/11/2020</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7344259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EuAucDKndw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76D708-B261-42A0-B32E-83AFCE07FCC7}"/>
              </a:ext>
            </a:extLst>
          </p:cNvPr>
          <p:cNvSpPr>
            <a:spLocks noGrp="1"/>
          </p:cNvSpPr>
          <p:nvPr>
            <p:ph type="ctrTitle"/>
          </p:nvPr>
        </p:nvSpPr>
        <p:spPr/>
        <p:txBody>
          <a:bodyPr/>
          <a:lstStyle/>
          <a:p>
            <a:r>
              <a:rPr lang="en-US"/>
              <a:t>Parent Writing Workshop</a:t>
            </a:r>
          </a:p>
        </p:txBody>
      </p:sp>
      <p:sp>
        <p:nvSpPr>
          <p:cNvPr id="3" name="Subtitle 2">
            <a:extLst>
              <a:ext uri="{FF2B5EF4-FFF2-40B4-BE49-F238E27FC236}">
                <a16:creationId xmlns:a16="http://schemas.microsoft.com/office/drawing/2014/main" xmlns="" id="{412873E7-0B63-438D-928F-6746367501A0}"/>
              </a:ext>
            </a:extLst>
          </p:cNvPr>
          <p:cNvSpPr>
            <a:spLocks noGrp="1"/>
          </p:cNvSpPr>
          <p:nvPr>
            <p:ph type="subTitle" idx="1"/>
          </p:nvPr>
        </p:nvSpPr>
        <p:spPr/>
        <p:txBody>
          <a:bodyPr vert="horz" lIns="91440" tIns="0" rIns="91440" bIns="45720" rtlCol="0" anchor="t">
            <a:normAutofit/>
          </a:bodyPr>
          <a:lstStyle/>
          <a:p>
            <a:r>
              <a:rPr lang="en-US"/>
              <a:t>Paul L. Dunbar Arts PRE-K 8 Enrichment Academy</a:t>
            </a:r>
          </a:p>
        </p:txBody>
      </p:sp>
    </p:spTree>
    <p:extLst>
      <p:ext uri="{BB962C8B-B14F-4D97-AF65-F5344CB8AC3E}">
        <p14:creationId xmlns:p14="http://schemas.microsoft.com/office/powerpoint/2010/main" val="3408128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5DF0D-DC1D-4BF4-94E6-EFE96E61E386}"/>
              </a:ext>
            </a:extLst>
          </p:cNvPr>
          <p:cNvSpPr>
            <a:spLocks noGrp="1"/>
          </p:cNvSpPr>
          <p:nvPr>
            <p:ph type="title"/>
          </p:nvPr>
        </p:nvSpPr>
        <p:spPr/>
        <p:txBody>
          <a:bodyPr/>
          <a:lstStyle/>
          <a:p>
            <a:r>
              <a:rPr lang="en-US">
                <a:cs typeface="Calibri Light"/>
              </a:rPr>
              <a:t>Getting to Know Painted Essay Video</a:t>
            </a:r>
          </a:p>
        </p:txBody>
      </p:sp>
      <p:sp>
        <p:nvSpPr>
          <p:cNvPr id="3" name="Content Placeholder 2">
            <a:extLst>
              <a:ext uri="{FF2B5EF4-FFF2-40B4-BE49-F238E27FC236}">
                <a16:creationId xmlns:a16="http://schemas.microsoft.com/office/drawing/2014/main" xmlns="" id="{8771BA62-FB69-4ED7-9AC9-3996A7A0A1F5}"/>
              </a:ext>
            </a:extLst>
          </p:cNvPr>
          <p:cNvSpPr>
            <a:spLocks noGrp="1"/>
          </p:cNvSpPr>
          <p:nvPr>
            <p:ph idx="1"/>
          </p:nvPr>
        </p:nvSpPr>
        <p:spPr/>
        <p:txBody>
          <a:bodyPr/>
          <a:lstStyle/>
          <a:p>
            <a:r>
              <a:rPr lang="en-US">
                <a:ea typeface="+mn-lt"/>
                <a:cs typeface="+mn-lt"/>
                <a:hlinkClick r:id="rId2"/>
              </a:rPr>
              <a:t>https://www.youtube.com/watch?v=EuAucDKndwk</a:t>
            </a:r>
          </a:p>
          <a:p>
            <a:pPr marL="0" indent="0">
              <a:buNone/>
            </a:pPr>
            <a:endParaRPr lang="en-US"/>
          </a:p>
        </p:txBody>
      </p:sp>
    </p:spTree>
    <p:extLst>
      <p:ext uri="{BB962C8B-B14F-4D97-AF65-F5344CB8AC3E}">
        <p14:creationId xmlns:p14="http://schemas.microsoft.com/office/powerpoint/2010/main" val="410844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FF2D03-A482-41CA-B544-04CACCE27E40}"/>
              </a:ext>
            </a:extLst>
          </p:cNvPr>
          <p:cNvSpPr>
            <a:spLocks noGrp="1"/>
          </p:cNvSpPr>
          <p:nvPr>
            <p:ph type="title"/>
          </p:nvPr>
        </p:nvSpPr>
        <p:spPr/>
        <p:txBody>
          <a:bodyPr/>
          <a:lstStyle/>
          <a:p>
            <a:r>
              <a:rPr lang="en-US">
                <a:cs typeface="Calibri Light"/>
              </a:rPr>
              <a:t>Paragraph Format</a:t>
            </a:r>
          </a:p>
        </p:txBody>
      </p:sp>
      <p:pic>
        <p:nvPicPr>
          <p:cNvPr id="4" name="Picture 4" descr="Graphical user interface, text, application&#10;&#10;Description automatically generated">
            <a:extLst>
              <a:ext uri="{FF2B5EF4-FFF2-40B4-BE49-F238E27FC236}">
                <a16:creationId xmlns:a16="http://schemas.microsoft.com/office/drawing/2014/main" xmlns="" id="{D6B76BB2-2D86-47D9-B680-D786462F6112}"/>
              </a:ext>
            </a:extLst>
          </p:cNvPr>
          <p:cNvPicPr>
            <a:picLocks noGrp="1" noChangeAspect="1"/>
          </p:cNvPicPr>
          <p:nvPr>
            <p:ph idx="1"/>
          </p:nvPr>
        </p:nvPicPr>
        <p:blipFill rotWithShape="1">
          <a:blip r:embed="rId2"/>
          <a:srcRect l="25602" t="24188" r="29880" b="32356"/>
          <a:stretch/>
        </p:blipFill>
        <p:spPr>
          <a:xfrm>
            <a:off x="4853405" y="935975"/>
            <a:ext cx="6111296" cy="4627568"/>
          </a:xfrm>
        </p:spPr>
      </p:pic>
    </p:spTree>
    <p:extLst>
      <p:ext uri="{BB962C8B-B14F-4D97-AF65-F5344CB8AC3E}">
        <p14:creationId xmlns:p14="http://schemas.microsoft.com/office/powerpoint/2010/main" val="31247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Earth floating in space">
            <a:extLst>
              <a:ext uri="{FF2B5EF4-FFF2-40B4-BE49-F238E27FC236}">
                <a16:creationId xmlns:a16="http://schemas.microsoft.com/office/drawing/2014/main" xmlns="" id="{4D4145AF-0CF3-4B4B-9D0D-CC76D7DE97B8}"/>
              </a:ext>
            </a:extLst>
          </p:cNvPr>
          <p:cNvPicPr>
            <a:picLocks noChangeAspect="1"/>
          </p:cNvPicPr>
          <p:nvPr/>
        </p:nvPicPr>
        <p:blipFill rotWithShape="1">
          <a:blip r:embed="rId2"/>
          <a:srcRect t="15831" r="-1" b="27832"/>
          <a:stretch/>
        </p:blipFill>
        <p:spPr>
          <a:xfrm>
            <a:off x="1" y="10"/>
            <a:ext cx="12191695" cy="4120995"/>
          </a:xfrm>
          <a:prstGeom prst="rect">
            <a:avLst/>
          </a:prstGeom>
          <a:ln w="12700">
            <a:noFill/>
          </a:ln>
        </p:spPr>
      </p:pic>
      <p:sp>
        <p:nvSpPr>
          <p:cNvPr id="2" name="Title 1">
            <a:extLst>
              <a:ext uri="{FF2B5EF4-FFF2-40B4-BE49-F238E27FC236}">
                <a16:creationId xmlns:a16="http://schemas.microsoft.com/office/drawing/2014/main" xmlns="" id="{B50DCA8C-ABF1-42BE-867F-11F8E46F572A}"/>
              </a:ext>
            </a:extLst>
          </p:cNvPr>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sz="3700"/>
              <a:t>Focus Question</a:t>
            </a:r>
          </a:p>
        </p:txBody>
      </p:sp>
      <p:sp>
        <p:nvSpPr>
          <p:cNvPr id="3" name="Content Placeholder 2">
            <a:extLst>
              <a:ext uri="{FF2B5EF4-FFF2-40B4-BE49-F238E27FC236}">
                <a16:creationId xmlns:a16="http://schemas.microsoft.com/office/drawing/2014/main" xmlns="" id="{EBE1540C-92FD-447E-8080-0522F91D9DFC}"/>
              </a:ext>
            </a:extLst>
          </p:cNvPr>
          <p:cNvSpPr>
            <a:spLocks noGrp="1"/>
          </p:cNvSpPr>
          <p:nvPr>
            <p:ph idx="1"/>
          </p:nvPr>
        </p:nvSpPr>
        <p:spPr>
          <a:xfrm>
            <a:off x="1683983" y="5021137"/>
            <a:ext cx="8833654" cy="522636"/>
          </a:xfrm>
        </p:spPr>
        <p:txBody>
          <a:bodyPr vert="horz" lIns="91440" tIns="0" rIns="91440" bIns="45720" rtlCol="0">
            <a:normAutofit fontScale="85000" lnSpcReduction="20000"/>
          </a:bodyPr>
          <a:lstStyle/>
          <a:p>
            <a:pPr marL="0" indent="0" algn="ctr">
              <a:lnSpc>
                <a:spcPct val="100000"/>
              </a:lnSpc>
              <a:buNone/>
            </a:pPr>
            <a:r>
              <a:rPr lang="en-US" sz="1600" b="1">
                <a:ea typeface="+mn-lt"/>
                <a:cs typeface="+mn-lt"/>
              </a:rPr>
              <a:t>FOCUSING QUESTION: What makes America diverse?</a:t>
            </a:r>
            <a:r>
              <a:rPr lang="en-US" sz="1600">
                <a:ea typeface="+mn-lt"/>
                <a:cs typeface="+mn-lt"/>
              </a:rPr>
              <a:t> </a:t>
            </a:r>
            <a:endParaRPr lang="en-US">
              <a:ea typeface="+mn-lt"/>
              <a:cs typeface="+mn-lt"/>
            </a:endParaRPr>
          </a:p>
          <a:p>
            <a:pPr marL="0" indent="0" algn="ctr">
              <a:lnSpc>
                <a:spcPct val="100000"/>
              </a:lnSpc>
              <a:buNone/>
            </a:pPr>
            <a:r>
              <a:rPr lang="en-US" sz="1600" b="1">
                <a:ea typeface="+mn-lt"/>
                <a:cs typeface="+mn-lt"/>
              </a:rPr>
              <a:t>FOCUS STATEMENT : Many things make America diverse.</a:t>
            </a:r>
            <a:r>
              <a:rPr lang="en-US" sz="1600">
                <a:ea typeface="+mn-lt"/>
                <a:cs typeface="+mn-lt"/>
              </a:rPr>
              <a:t> </a:t>
            </a:r>
            <a:endParaRPr lang="en-US"/>
          </a:p>
        </p:txBody>
      </p:sp>
    </p:spTree>
    <p:extLst>
      <p:ext uri="{BB962C8B-B14F-4D97-AF65-F5344CB8AC3E}">
        <p14:creationId xmlns:p14="http://schemas.microsoft.com/office/powerpoint/2010/main" val="3074449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A44D4-AA75-40BB-8DA5-3076322C39BE}"/>
              </a:ext>
            </a:extLst>
          </p:cNvPr>
          <p:cNvSpPr>
            <a:spLocks noGrp="1"/>
          </p:cNvSpPr>
          <p:nvPr>
            <p:ph type="title"/>
          </p:nvPr>
        </p:nvSpPr>
        <p:spPr/>
        <p:txBody>
          <a:bodyPr/>
          <a:lstStyle/>
          <a:p>
            <a:r>
              <a:rPr lang="en-US">
                <a:cs typeface="Calibri Light"/>
              </a:rPr>
              <a:t>2nd Grade Informational Paragraph</a:t>
            </a:r>
            <a:endParaRPr lang="en-US"/>
          </a:p>
        </p:txBody>
      </p:sp>
      <p:sp>
        <p:nvSpPr>
          <p:cNvPr id="3" name="Content Placeholder 2">
            <a:extLst>
              <a:ext uri="{FF2B5EF4-FFF2-40B4-BE49-F238E27FC236}">
                <a16:creationId xmlns:a16="http://schemas.microsoft.com/office/drawing/2014/main" xmlns="" id="{A387A7DA-2D4B-4803-AECD-810D15DF0D3F}"/>
              </a:ext>
            </a:extLst>
          </p:cNvPr>
          <p:cNvSpPr>
            <a:spLocks noGrp="1"/>
          </p:cNvSpPr>
          <p:nvPr>
            <p:ph idx="1"/>
          </p:nvPr>
        </p:nvSpPr>
        <p:spPr/>
        <p:txBody>
          <a:bodyPr/>
          <a:lstStyle/>
          <a:p>
            <a:pPr algn="ctr"/>
            <a:r>
              <a:rPr lang="en-US" b="1">
                <a:ea typeface="+mn-lt"/>
                <a:cs typeface="+mn-lt"/>
              </a:rPr>
              <a:t>Topic/Subject/Text</a:t>
            </a:r>
            <a:r>
              <a:rPr lang="en-US">
                <a:ea typeface="+mn-lt"/>
                <a:cs typeface="+mn-lt"/>
              </a:rPr>
              <a:t> </a:t>
            </a:r>
            <a:endParaRPr lang="en-US"/>
          </a:p>
          <a:p>
            <a:pPr algn="ctr"/>
            <a:r>
              <a:rPr lang="en-US" b="1">
                <a:ea typeface="+mn-lt"/>
                <a:cs typeface="+mn-lt"/>
              </a:rPr>
              <a:t> </a:t>
            </a:r>
            <a:r>
              <a:rPr lang="en-US">
                <a:ea typeface="+mn-lt"/>
                <a:cs typeface="+mn-lt"/>
              </a:rPr>
              <a:t> </a:t>
            </a:r>
            <a:endParaRPr lang="en-US"/>
          </a:p>
          <a:p>
            <a:pPr algn="ctr"/>
            <a:r>
              <a:rPr lang="en-US">
                <a:ea typeface="+mn-lt"/>
                <a:cs typeface="+mn-lt"/>
              </a:rPr>
              <a:t>America is Diverse/Social Studies/   </a:t>
            </a:r>
            <a:r>
              <a:rPr lang="en-US" u="sng">
                <a:ea typeface="+mn-lt"/>
                <a:cs typeface="+mn-lt"/>
              </a:rPr>
              <a:t>America is</a:t>
            </a:r>
            <a:r>
              <a:rPr lang="en-US">
                <a:ea typeface="+mn-lt"/>
                <a:cs typeface="+mn-lt"/>
              </a:rPr>
              <a:t>..  by Louise Borden </a:t>
            </a:r>
            <a:endParaRPr lang="en-US"/>
          </a:p>
          <a:p>
            <a:pPr algn="ctr"/>
            <a:r>
              <a:rPr lang="en-US" b="1">
                <a:ea typeface="+mn-lt"/>
                <a:cs typeface="+mn-lt"/>
              </a:rPr>
              <a:t> </a:t>
            </a:r>
            <a:r>
              <a:rPr lang="en-US">
                <a:ea typeface="+mn-lt"/>
                <a:cs typeface="+mn-lt"/>
              </a:rPr>
              <a:t> </a:t>
            </a:r>
            <a:endParaRPr lang="en-US"/>
          </a:p>
          <a:p>
            <a:pPr algn="ctr"/>
            <a:r>
              <a:rPr lang="en-US" b="1">
                <a:ea typeface="+mn-lt"/>
                <a:cs typeface="+mn-lt"/>
              </a:rPr>
              <a:t>Central Ideas</a:t>
            </a:r>
            <a:r>
              <a:rPr lang="en-US">
                <a:ea typeface="+mn-lt"/>
                <a:cs typeface="+mn-lt"/>
              </a:rPr>
              <a:t> </a:t>
            </a:r>
            <a:endParaRPr lang="en-US"/>
          </a:p>
          <a:p>
            <a:pPr algn="ctr"/>
            <a:r>
              <a:rPr lang="en-US" b="1">
                <a:ea typeface="+mn-lt"/>
                <a:cs typeface="+mn-lt"/>
              </a:rPr>
              <a:t> </a:t>
            </a:r>
            <a:r>
              <a:rPr lang="en-US">
                <a:ea typeface="+mn-lt"/>
                <a:cs typeface="+mn-lt"/>
              </a:rPr>
              <a:t> </a:t>
            </a:r>
            <a:endParaRPr lang="en-US"/>
          </a:p>
          <a:p>
            <a:pPr algn="ctr"/>
            <a:r>
              <a:rPr lang="en-US" b="1">
                <a:ea typeface="+mn-lt"/>
                <a:cs typeface="+mn-lt"/>
              </a:rPr>
              <a:t>Content Standard: </a:t>
            </a:r>
            <a:r>
              <a:rPr lang="en-US">
                <a:ea typeface="+mn-lt"/>
                <a:cs typeface="+mn-lt"/>
              </a:rPr>
              <a:t> U.S. Regional Studies </a:t>
            </a:r>
            <a:endParaRPr lang="en-US"/>
          </a:p>
          <a:p>
            <a:pPr algn="ctr"/>
            <a:r>
              <a:rPr lang="en-US" b="1">
                <a:ea typeface="+mn-lt"/>
                <a:cs typeface="+mn-lt"/>
              </a:rPr>
              <a:t> </a:t>
            </a:r>
            <a:r>
              <a:rPr lang="en-US">
                <a:ea typeface="+mn-lt"/>
                <a:cs typeface="+mn-lt"/>
              </a:rPr>
              <a:t> </a:t>
            </a:r>
            <a:endParaRPr lang="en-US"/>
          </a:p>
          <a:p>
            <a:pPr algn="ctr"/>
            <a:r>
              <a:rPr lang="en-US" b="1">
                <a:ea typeface="+mn-lt"/>
                <a:cs typeface="+mn-lt"/>
              </a:rPr>
              <a:t>CC Reading Standard:  </a:t>
            </a:r>
            <a:endParaRPr lang="en-US"/>
          </a:p>
          <a:p>
            <a:r>
              <a:rPr lang="en-US" i="1">
                <a:ea typeface="+mn-lt"/>
                <a:cs typeface="+mn-lt"/>
              </a:rPr>
              <a:t>R1.2.6: Identify the main purpose of a text, including what the author wants to answer, explain, or describe.</a:t>
            </a:r>
            <a:r>
              <a:rPr lang="en-US">
                <a:ea typeface="+mn-lt"/>
                <a:cs typeface="+mn-lt"/>
              </a:rPr>
              <a:t> </a:t>
            </a:r>
            <a:endParaRPr lang="en-US"/>
          </a:p>
        </p:txBody>
      </p:sp>
    </p:spTree>
    <p:extLst>
      <p:ext uri="{BB962C8B-B14F-4D97-AF65-F5344CB8AC3E}">
        <p14:creationId xmlns:p14="http://schemas.microsoft.com/office/powerpoint/2010/main" val="1463956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D96DF-0927-4019-84D7-E93263C38E54}"/>
              </a:ext>
            </a:extLst>
          </p:cNvPr>
          <p:cNvSpPr>
            <a:spLocks noGrp="1"/>
          </p:cNvSpPr>
          <p:nvPr>
            <p:ph type="title"/>
          </p:nvPr>
        </p:nvSpPr>
        <p:spPr/>
        <p:txBody>
          <a:bodyPr/>
          <a:lstStyle/>
          <a:p>
            <a:r>
              <a:rPr lang="en-US">
                <a:cs typeface="Calibri Light"/>
              </a:rPr>
              <a:t>Reading Drives Writing</a:t>
            </a:r>
            <a:endParaRPr lang="en-US"/>
          </a:p>
        </p:txBody>
      </p:sp>
      <p:sp>
        <p:nvSpPr>
          <p:cNvPr id="3" name="Content Placeholder 2">
            <a:extLst>
              <a:ext uri="{FF2B5EF4-FFF2-40B4-BE49-F238E27FC236}">
                <a16:creationId xmlns:a16="http://schemas.microsoft.com/office/drawing/2014/main" xmlns="" id="{4F67338B-CD8A-4E9B-823B-A47B93D6B8B4}"/>
              </a:ext>
            </a:extLst>
          </p:cNvPr>
          <p:cNvSpPr>
            <a:spLocks noGrp="1"/>
          </p:cNvSpPr>
          <p:nvPr>
            <p:ph idx="1"/>
          </p:nvPr>
        </p:nvSpPr>
        <p:spPr/>
        <p:txBody>
          <a:bodyPr/>
          <a:lstStyle/>
          <a:p>
            <a:r>
              <a:rPr lang="en-US" b="1">
                <a:ea typeface="+mn-lt"/>
                <a:cs typeface="+mn-lt"/>
              </a:rPr>
              <a:t>CC Writing Standard: </a:t>
            </a:r>
            <a:endParaRPr lang="en-US"/>
          </a:p>
          <a:p>
            <a:r>
              <a:rPr lang="en-US" i="1">
                <a:ea typeface="+mn-lt"/>
                <a:cs typeface="+mn-lt"/>
              </a:rPr>
              <a:t> W.2.8: Recall information from experiences or gather information from provided sources to answer a question.</a:t>
            </a:r>
            <a:r>
              <a:rPr lang="en-US">
                <a:ea typeface="+mn-lt"/>
                <a:cs typeface="+mn-lt"/>
              </a:rPr>
              <a:t> </a:t>
            </a:r>
            <a:endParaRPr lang="en-US"/>
          </a:p>
          <a:p>
            <a:r>
              <a:rPr lang="en-US" i="1">
                <a:ea typeface="+mn-lt"/>
                <a:cs typeface="+mn-lt"/>
              </a:rPr>
              <a:t> </a:t>
            </a:r>
            <a:r>
              <a:rPr lang="en-US">
                <a:ea typeface="+mn-lt"/>
                <a:cs typeface="+mn-lt"/>
              </a:rPr>
              <a:t> </a:t>
            </a:r>
            <a:endParaRPr lang="en-US"/>
          </a:p>
          <a:p>
            <a:r>
              <a:rPr lang="en-US" i="1">
                <a:ea typeface="+mn-lt"/>
                <a:cs typeface="+mn-lt"/>
              </a:rPr>
              <a:t>W.2.2 Write informative/explanatory texts in which they introduce a topic, use facts and definitions to develop points, and provide a concluding statement or section</a:t>
            </a:r>
            <a:r>
              <a:rPr lang="en-US">
                <a:ea typeface="+mn-lt"/>
                <a:cs typeface="+mn-lt"/>
              </a:rPr>
              <a:t> </a:t>
            </a:r>
            <a:endParaRPr lang="en-US"/>
          </a:p>
        </p:txBody>
      </p:sp>
    </p:spTree>
    <p:extLst>
      <p:ext uri="{BB962C8B-B14F-4D97-AF65-F5344CB8AC3E}">
        <p14:creationId xmlns:p14="http://schemas.microsoft.com/office/powerpoint/2010/main" val="3098662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graphical user interface&#10;&#10;Description automatically generated">
            <a:extLst>
              <a:ext uri="{FF2B5EF4-FFF2-40B4-BE49-F238E27FC236}">
                <a16:creationId xmlns:a16="http://schemas.microsoft.com/office/drawing/2014/main" xmlns="" id="{1BD3CA34-7259-4C1F-8AAB-603FF4B54DE0}"/>
              </a:ext>
            </a:extLst>
          </p:cNvPr>
          <p:cNvPicPr>
            <a:picLocks noChangeAspect="1"/>
          </p:cNvPicPr>
          <p:nvPr/>
        </p:nvPicPr>
        <p:blipFill>
          <a:blip r:embed="rId2"/>
          <a:stretch>
            <a:fillRect/>
          </a:stretch>
        </p:blipFill>
        <p:spPr>
          <a:xfrm>
            <a:off x="2946400" y="170796"/>
            <a:ext cx="5644661" cy="6174484"/>
          </a:xfrm>
          <a:prstGeom prst="rect">
            <a:avLst/>
          </a:prstGeom>
        </p:spPr>
      </p:pic>
    </p:spTree>
    <p:extLst>
      <p:ext uri="{BB962C8B-B14F-4D97-AF65-F5344CB8AC3E}">
        <p14:creationId xmlns:p14="http://schemas.microsoft.com/office/powerpoint/2010/main" val="2030145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imeline&#10;&#10;Description automatically generated">
            <a:extLst>
              <a:ext uri="{FF2B5EF4-FFF2-40B4-BE49-F238E27FC236}">
                <a16:creationId xmlns:a16="http://schemas.microsoft.com/office/drawing/2014/main" xmlns="" id="{44CC0E36-C43F-4A92-87B3-E5177320ADA4}"/>
              </a:ext>
            </a:extLst>
          </p:cNvPr>
          <p:cNvPicPr>
            <a:picLocks noChangeAspect="1"/>
          </p:cNvPicPr>
          <p:nvPr/>
        </p:nvPicPr>
        <p:blipFill>
          <a:blip r:embed="rId2"/>
          <a:stretch>
            <a:fillRect/>
          </a:stretch>
        </p:blipFill>
        <p:spPr>
          <a:xfrm>
            <a:off x="2721708" y="191359"/>
            <a:ext cx="7139353" cy="5908667"/>
          </a:xfrm>
          <a:prstGeom prst="rect">
            <a:avLst/>
          </a:prstGeom>
        </p:spPr>
      </p:pic>
    </p:spTree>
    <p:extLst>
      <p:ext uri="{BB962C8B-B14F-4D97-AF65-F5344CB8AC3E}">
        <p14:creationId xmlns:p14="http://schemas.microsoft.com/office/powerpoint/2010/main" val="300458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EA542-7FA3-4BE0-B95F-F73052ACF264}"/>
              </a:ext>
            </a:extLst>
          </p:cNvPr>
          <p:cNvSpPr>
            <a:spLocks noGrp="1"/>
          </p:cNvSpPr>
          <p:nvPr>
            <p:ph type="title"/>
          </p:nvPr>
        </p:nvSpPr>
        <p:spPr>
          <a:xfrm>
            <a:off x="2906989" y="523323"/>
            <a:ext cx="8033152" cy="1601631"/>
          </a:xfrm>
        </p:spPr>
        <p:txBody>
          <a:bodyPr anchor="t">
            <a:normAutofit fontScale="90000"/>
          </a:bodyPr>
          <a:lstStyle/>
          <a:p>
            <a:pPr>
              <a:lnSpc>
                <a:spcPct val="100000"/>
              </a:lnSpc>
              <a:spcBef>
                <a:spcPts val="1000"/>
              </a:spcBef>
            </a:pPr>
            <a:r>
              <a:rPr lang="en-US" sz="3600">
                <a:solidFill>
                  <a:srgbClr val="FF0000"/>
                </a:solidFill>
              </a:rPr>
              <a:t>Painted Paragraph </a:t>
            </a:r>
            <a:r>
              <a:rPr lang="en-US" sz="3600">
                <a:solidFill>
                  <a:srgbClr val="FF0000"/>
                </a:solidFill>
                <a:latin typeface="Calibri Light"/>
                <a:cs typeface="Calibri Light"/>
              </a:rPr>
              <a:t/>
            </a:r>
            <a:br>
              <a:rPr lang="en-US" sz="3600">
                <a:solidFill>
                  <a:srgbClr val="FF0000"/>
                </a:solidFill>
                <a:latin typeface="Calibri Light"/>
                <a:cs typeface="Calibri Light"/>
              </a:rPr>
            </a:br>
            <a:r>
              <a:rPr lang="en-US" sz="3600">
                <a:solidFill>
                  <a:srgbClr val="FF0000"/>
                </a:solidFill>
                <a:latin typeface="Rockwell"/>
              </a:rPr>
              <a:t>FOCUSING QUESTION: What makes America diverse? </a:t>
            </a:r>
            <a:r>
              <a:rPr lang="en-US" sz="3600" b="1">
                <a:latin typeface="Rockwell"/>
              </a:rPr>
              <a:t>U</a:t>
            </a:r>
            <a:endParaRPr lang="en-US" sz="3600">
              <a:latin typeface="Rockwell"/>
              <a:cs typeface="Calibri Light"/>
            </a:endParaRPr>
          </a:p>
        </p:txBody>
      </p:sp>
      <p:sp>
        <p:nvSpPr>
          <p:cNvPr id="3" name="Content Placeholder 2">
            <a:extLst>
              <a:ext uri="{FF2B5EF4-FFF2-40B4-BE49-F238E27FC236}">
                <a16:creationId xmlns:a16="http://schemas.microsoft.com/office/drawing/2014/main" xmlns="" id="{B99CC4A1-F40E-47AF-914C-675A34DFAE16}"/>
              </a:ext>
            </a:extLst>
          </p:cNvPr>
          <p:cNvSpPr>
            <a:spLocks noGrp="1"/>
          </p:cNvSpPr>
          <p:nvPr>
            <p:ph idx="1"/>
          </p:nvPr>
        </p:nvSpPr>
        <p:spPr>
          <a:xfrm>
            <a:off x="1820313" y="2149655"/>
            <a:ext cx="8184495" cy="3802762"/>
          </a:xfrm>
        </p:spPr>
        <p:txBody>
          <a:bodyPr vert="horz" lIns="91440" tIns="45720" rIns="91440" bIns="45720" rtlCol="0" anchor="t">
            <a:normAutofit/>
          </a:bodyPr>
          <a:lstStyle/>
          <a:p>
            <a:pPr>
              <a:buNone/>
            </a:pPr>
            <a:endParaRPr lang="en-US" sz="1600">
              <a:highlight>
                <a:srgbClr val="FF0000"/>
              </a:highlight>
            </a:endParaRPr>
          </a:p>
          <a:p>
            <a:pPr>
              <a:buNone/>
            </a:pPr>
            <a:r>
              <a:rPr lang="en-US" sz="1600">
                <a:highlight>
                  <a:srgbClr val="FF0000"/>
                </a:highlight>
                <a:ea typeface="+mn-lt"/>
                <a:cs typeface="+mn-lt"/>
              </a:rPr>
              <a:t> </a:t>
            </a:r>
            <a:r>
              <a:rPr lang="en-US" sz="1600">
                <a:ea typeface="+mn-lt"/>
                <a:cs typeface="+mn-lt"/>
              </a:rPr>
              <a:t>      </a:t>
            </a:r>
            <a:r>
              <a:rPr lang="en-US" sz="1600">
                <a:highlight>
                  <a:srgbClr val="00FF00"/>
                </a:highlight>
                <a:ea typeface="+mn-lt"/>
                <a:cs typeface="+mn-lt"/>
              </a:rPr>
              <a:t> There are many things that make America diverse. </a:t>
            </a:r>
            <a:r>
              <a:rPr lang="en-US" sz="1600">
                <a:highlight>
                  <a:srgbClr val="FFFF00"/>
                </a:highlight>
                <a:ea typeface="+mn-lt"/>
                <a:cs typeface="+mn-lt"/>
              </a:rPr>
              <a:t>The people in America are diverse because there are many different kinds of people in America. There are farmers who work to grow our crops. There are factory workers, school teachers and artists and bankers. We even have cowboys in America!</a:t>
            </a:r>
            <a:r>
              <a:rPr lang="en-US" sz="1600">
                <a:highlight>
                  <a:srgbClr val="00FFFF"/>
                </a:highlight>
                <a:ea typeface="+mn-lt"/>
                <a:cs typeface="+mn-lt"/>
              </a:rPr>
              <a:t> America has 50 states. Many have big cities with tall skyscrapers. Some have small towns with country roads. America also has many landforms including hot and dry deserts in the west, swamps and bayous in the south and tall snow capped mountains.</a:t>
            </a:r>
            <a:r>
              <a:rPr lang="en-US" sz="1600">
                <a:highlight>
                  <a:srgbClr val="00FF00"/>
                </a:highlight>
                <a:ea typeface="+mn-lt"/>
                <a:cs typeface="+mn-lt"/>
              </a:rPr>
              <a:t> The diverse people and places in America help to make it a very special place. </a:t>
            </a:r>
            <a:endParaRPr lang="en-US" sz="1600">
              <a:highlight>
                <a:srgbClr val="00FF00"/>
              </a:highlight>
            </a:endParaRPr>
          </a:p>
        </p:txBody>
      </p:sp>
    </p:spTree>
    <p:extLst>
      <p:ext uri="{BB962C8B-B14F-4D97-AF65-F5344CB8AC3E}">
        <p14:creationId xmlns:p14="http://schemas.microsoft.com/office/powerpoint/2010/main" val="277641765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633572-B77F-49F3-9D4B-7B9568BF1B5C}"/>
              </a:ext>
            </a:extLst>
          </p:cNvPr>
          <p:cNvSpPr>
            <a:spLocks noGrp="1"/>
          </p:cNvSpPr>
          <p:nvPr>
            <p:ph type="title"/>
          </p:nvPr>
        </p:nvSpPr>
        <p:spPr>
          <a:xfrm>
            <a:off x="895415" y="2075504"/>
            <a:ext cx="3654569" cy="2042725"/>
          </a:xfrm>
        </p:spPr>
        <p:txBody>
          <a:bodyPr vert="horz" lIns="228600" tIns="228600" rIns="228600" bIns="0" rtlCol="0" anchor="b">
            <a:normAutofit/>
          </a:bodyPr>
          <a:lstStyle/>
          <a:p>
            <a:pPr>
              <a:lnSpc>
                <a:spcPct val="80000"/>
              </a:lnSpc>
            </a:pPr>
            <a:r>
              <a:rPr lang="en-US" sz="5000"/>
              <a:t>Painted Essay</a:t>
            </a:r>
            <a:br>
              <a:rPr lang="en-US" sz="5000"/>
            </a:br>
            <a:r>
              <a:rPr lang="en-US" sz="5000"/>
              <a:t>Graphic</a:t>
            </a:r>
          </a:p>
        </p:txBody>
      </p:sp>
      <p:pic>
        <p:nvPicPr>
          <p:cNvPr id="3" name="Picture 3" descr="Diagram&#10;&#10;Description automatically generated">
            <a:extLst>
              <a:ext uri="{FF2B5EF4-FFF2-40B4-BE49-F238E27FC236}">
                <a16:creationId xmlns:a16="http://schemas.microsoft.com/office/drawing/2014/main" xmlns="" id="{CFB422A5-19A0-44D3-AAEB-149887FB7812}"/>
              </a:ext>
            </a:extLst>
          </p:cNvPr>
          <p:cNvPicPr>
            <a:picLocks noGrp="1" noChangeAspect="1"/>
          </p:cNvPicPr>
          <p:nvPr>
            <p:ph idx="1"/>
          </p:nvPr>
        </p:nvPicPr>
        <p:blipFill>
          <a:blip r:embed="rId2"/>
          <a:stretch>
            <a:fillRect/>
          </a:stretch>
        </p:blipFill>
        <p:spPr>
          <a:xfrm>
            <a:off x="4924526" y="183025"/>
            <a:ext cx="5309407" cy="6549388"/>
          </a:xfrm>
          <a:prstGeom prst="rect">
            <a:avLst/>
          </a:prstGeom>
          <a:ln w="9525">
            <a:noFill/>
          </a:ln>
        </p:spPr>
      </p:pic>
    </p:spTree>
    <p:extLst>
      <p:ext uri="{BB962C8B-B14F-4D97-AF65-F5344CB8AC3E}">
        <p14:creationId xmlns:p14="http://schemas.microsoft.com/office/powerpoint/2010/main" val="1219929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55DC67-9DD2-4C42-9773-3FB8AAF7D79F}"/>
              </a:ext>
            </a:extLst>
          </p:cNvPr>
          <p:cNvSpPr>
            <a:spLocks noGrp="1"/>
          </p:cNvSpPr>
          <p:nvPr>
            <p:ph type="title"/>
          </p:nvPr>
        </p:nvSpPr>
        <p:spPr/>
        <p:txBody>
          <a:bodyPr/>
          <a:lstStyle/>
          <a:p>
            <a:r>
              <a:rPr lang="en-US">
                <a:cs typeface="Calibri Light"/>
              </a:rPr>
              <a:t>Blank Essay Graphic Organizer</a:t>
            </a:r>
            <a:endParaRPr lang="en-US"/>
          </a:p>
        </p:txBody>
      </p:sp>
      <p:pic>
        <p:nvPicPr>
          <p:cNvPr id="4" name="Picture 4" descr="Graphical user interface, application, Word&#10;&#10;Description automatically generated">
            <a:extLst>
              <a:ext uri="{FF2B5EF4-FFF2-40B4-BE49-F238E27FC236}">
                <a16:creationId xmlns:a16="http://schemas.microsoft.com/office/drawing/2014/main" xmlns="" id="{7C377C3F-1D75-4A5E-BC0E-B4D68120D084}"/>
              </a:ext>
            </a:extLst>
          </p:cNvPr>
          <p:cNvPicPr>
            <a:picLocks noGrp="1" noChangeAspect="1"/>
          </p:cNvPicPr>
          <p:nvPr>
            <p:ph idx="1"/>
          </p:nvPr>
        </p:nvPicPr>
        <p:blipFill rotWithShape="1">
          <a:blip r:embed="rId2"/>
          <a:srcRect l="27405" t="9333" r="28537" b="9939"/>
          <a:stretch/>
        </p:blipFill>
        <p:spPr>
          <a:xfrm>
            <a:off x="5263873" y="1121467"/>
            <a:ext cx="3611317" cy="4413093"/>
          </a:xfrm>
        </p:spPr>
      </p:pic>
    </p:spTree>
    <p:extLst>
      <p:ext uri="{BB962C8B-B14F-4D97-AF65-F5344CB8AC3E}">
        <p14:creationId xmlns:p14="http://schemas.microsoft.com/office/powerpoint/2010/main" val="160881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AB4051-FD82-4250-BD61-03B3AB5030CB}"/>
              </a:ext>
            </a:extLst>
          </p:cNvPr>
          <p:cNvSpPr>
            <a:spLocks noGrp="1"/>
          </p:cNvSpPr>
          <p:nvPr>
            <p:ph type="title"/>
          </p:nvPr>
        </p:nvSpPr>
        <p:spPr/>
        <p:txBody>
          <a:bodyPr>
            <a:normAutofit/>
          </a:bodyPr>
          <a:lstStyle/>
          <a:p>
            <a:r>
              <a:rPr lang="en-US" sz="6600"/>
              <a:t>School Priority</a:t>
            </a:r>
            <a:r>
              <a:rPr lang="en-US" sz="4400"/>
              <a:t> </a:t>
            </a:r>
            <a:endParaRPr lang="en-US" sz="4400">
              <a:cs typeface="Calibri Light"/>
            </a:endParaRPr>
          </a:p>
        </p:txBody>
      </p:sp>
      <p:sp>
        <p:nvSpPr>
          <p:cNvPr id="3" name="Content Placeholder 2">
            <a:extLst>
              <a:ext uri="{FF2B5EF4-FFF2-40B4-BE49-F238E27FC236}">
                <a16:creationId xmlns:a16="http://schemas.microsoft.com/office/drawing/2014/main" xmlns="" id="{4B78F35E-5303-4BAE-9077-00DC27A26B09}"/>
              </a:ext>
            </a:extLst>
          </p:cNvPr>
          <p:cNvSpPr>
            <a:spLocks noGrp="1"/>
          </p:cNvSpPr>
          <p:nvPr>
            <p:ph idx="1"/>
          </p:nvPr>
        </p:nvSpPr>
        <p:spPr/>
        <p:txBody>
          <a:bodyPr vert="horz" lIns="91440" tIns="45720" rIns="91440" bIns="45720" rtlCol="0" anchor="t">
            <a:normAutofit/>
          </a:bodyPr>
          <a:lstStyle/>
          <a:p>
            <a:endParaRPr lang="en-US" sz="3600" b="1">
              <a:ea typeface="+mn-lt"/>
              <a:cs typeface="+mn-lt"/>
            </a:endParaRPr>
          </a:p>
          <a:p>
            <a:endParaRPr lang="en-US" sz="3600" b="1">
              <a:ea typeface="+mn-lt"/>
              <a:cs typeface="+mn-lt"/>
            </a:endParaRPr>
          </a:p>
          <a:p>
            <a:r>
              <a:rPr lang="en-US" sz="3600" b="1">
                <a:ea typeface="+mn-lt"/>
                <a:cs typeface="+mn-lt"/>
              </a:rPr>
              <a:t>Writing a response to a grade level text</a:t>
            </a:r>
            <a:endParaRPr lang="en-US" sz="3600" b="1"/>
          </a:p>
        </p:txBody>
      </p:sp>
    </p:spTree>
    <p:extLst>
      <p:ext uri="{BB962C8B-B14F-4D97-AF65-F5344CB8AC3E}">
        <p14:creationId xmlns:p14="http://schemas.microsoft.com/office/powerpoint/2010/main" val="4104185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0DCA8C-ABF1-42BE-867F-11F8E46F572A}"/>
              </a:ext>
            </a:extLst>
          </p:cNvPr>
          <p:cNvSpPr>
            <a:spLocks noGrp="1"/>
          </p:cNvSpPr>
          <p:nvPr>
            <p:ph type="title"/>
          </p:nvPr>
        </p:nvSpPr>
        <p:spPr>
          <a:xfrm>
            <a:off x="1672777" y="4293388"/>
            <a:ext cx="8844860" cy="1232012"/>
          </a:xfrm>
        </p:spPr>
        <p:txBody>
          <a:bodyPr vert="horz" lIns="228600" tIns="228600" rIns="228600" bIns="0" rtlCol="0" anchor="b">
            <a:normAutofit fontScale="90000"/>
          </a:bodyPr>
          <a:lstStyle/>
          <a:p>
            <a:pPr>
              <a:lnSpc>
                <a:spcPct val="80000"/>
              </a:lnSpc>
            </a:pPr>
            <a:r>
              <a:rPr lang="en-US" sz="2400" b="1"/>
              <a:t/>
            </a:r>
            <a:br>
              <a:rPr lang="en-US" sz="2400" b="1"/>
            </a:br>
            <a:r>
              <a:rPr lang="en-US" sz="2400" b="1"/>
              <a:t/>
            </a:r>
            <a:br>
              <a:rPr lang="en-US" sz="2400" b="1"/>
            </a:br>
            <a:r>
              <a:rPr lang="en-US" sz="2400" b="1"/>
              <a:t/>
            </a:r>
            <a:br>
              <a:rPr lang="en-US" sz="2400" b="1"/>
            </a:br>
            <a:r>
              <a:rPr lang="en-US" sz="3600" b="1"/>
              <a:t>Focus Question                       3rd grade example</a:t>
            </a:r>
            <a:r>
              <a:rPr lang="en-US" sz="3600"/>
              <a:t> </a:t>
            </a:r>
            <a:br>
              <a:rPr lang="en-US" sz="3600"/>
            </a:br>
            <a:endParaRPr lang="en-US" sz="1000"/>
          </a:p>
        </p:txBody>
      </p:sp>
      <p:pic>
        <p:nvPicPr>
          <p:cNvPr id="13" name="Picture 14" descr="A picture containing text&#10;&#10;Description automatically generated">
            <a:extLst>
              <a:ext uri="{FF2B5EF4-FFF2-40B4-BE49-F238E27FC236}">
                <a16:creationId xmlns:a16="http://schemas.microsoft.com/office/drawing/2014/main" xmlns="" id="{3D35D704-32A3-42CC-882E-A612DE03E86F}"/>
              </a:ext>
            </a:extLst>
          </p:cNvPr>
          <p:cNvPicPr>
            <a:picLocks noGrp="1" noChangeAspect="1"/>
          </p:cNvPicPr>
          <p:nvPr>
            <p:ph idx="1"/>
          </p:nvPr>
        </p:nvPicPr>
        <p:blipFill>
          <a:blip r:embed="rId2"/>
          <a:stretch>
            <a:fillRect/>
          </a:stretch>
        </p:blipFill>
        <p:spPr>
          <a:xfrm>
            <a:off x="318979" y="1042905"/>
            <a:ext cx="11552981" cy="2281713"/>
          </a:xfrm>
          <a:prstGeom prst="rect">
            <a:avLst/>
          </a:prstGeom>
          <a:ln w="12700">
            <a:noFill/>
          </a:ln>
        </p:spPr>
      </p:pic>
    </p:spTree>
    <p:extLst>
      <p:ext uri="{BB962C8B-B14F-4D97-AF65-F5344CB8AC3E}">
        <p14:creationId xmlns:p14="http://schemas.microsoft.com/office/powerpoint/2010/main" val="2831210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2" descr="Text, table&#10;&#10;Description automatically generated">
            <a:extLst>
              <a:ext uri="{FF2B5EF4-FFF2-40B4-BE49-F238E27FC236}">
                <a16:creationId xmlns:a16="http://schemas.microsoft.com/office/drawing/2014/main" xmlns="" id="{21D2BF33-AE93-47AF-A4D6-CC31A8F15465}"/>
              </a:ext>
            </a:extLst>
          </p:cNvPr>
          <p:cNvPicPr>
            <a:picLocks noChangeAspect="1"/>
          </p:cNvPicPr>
          <p:nvPr/>
        </p:nvPicPr>
        <p:blipFill>
          <a:blip r:embed="rId2"/>
          <a:stretch>
            <a:fillRect/>
          </a:stretch>
        </p:blipFill>
        <p:spPr>
          <a:xfrm>
            <a:off x="1245779" y="195232"/>
            <a:ext cx="9140149" cy="6400301"/>
          </a:xfrm>
          <a:prstGeom prst="rect">
            <a:avLst/>
          </a:prstGeom>
        </p:spPr>
      </p:pic>
    </p:spTree>
    <p:extLst>
      <p:ext uri="{BB962C8B-B14F-4D97-AF65-F5344CB8AC3E}">
        <p14:creationId xmlns:p14="http://schemas.microsoft.com/office/powerpoint/2010/main" val="193638869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xmlns="" id="{56EB3BAD-97D4-44D1-808A-40F236191A33}"/>
              </a:ext>
            </a:extLst>
          </p:cNvPr>
          <p:cNvPicPr>
            <a:picLocks noChangeAspect="1"/>
          </p:cNvPicPr>
          <p:nvPr/>
        </p:nvPicPr>
        <p:blipFill>
          <a:blip r:embed="rId2"/>
          <a:stretch>
            <a:fillRect/>
          </a:stretch>
        </p:blipFill>
        <p:spPr>
          <a:xfrm>
            <a:off x="643467" y="675471"/>
            <a:ext cx="10905066" cy="5507058"/>
          </a:xfrm>
          <a:prstGeom prst="rect">
            <a:avLst/>
          </a:prstGeom>
        </p:spPr>
      </p:pic>
    </p:spTree>
    <p:extLst>
      <p:ext uri="{BB962C8B-B14F-4D97-AF65-F5344CB8AC3E}">
        <p14:creationId xmlns:p14="http://schemas.microsoft.com/office/powerpoint/2010/main" val="99154354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2" descr="Text, letter&#10;&#10;Description automatically generated">
            <a:extLst>
              <a:ext uri="{FF2B5EF4-FFF2-40B4-BE49-F238E27FC236}">
                <a16:creationId xmlns:a16="http://schemas.microsoft.com/office/drawing/2014/main" xmlns="" id="{CCB0A7FB-D39B-4EE4-9A92-93F24EDF8D4F}"/>
              </a:ext>
            </a:extLst>
          </p:cNvPr>
          <p:cNvPicPr>
            <a:picLocks noChangeAspect="1"/>
          </p:cNvPicPr>
          <p:nvPr/>
        </p:nvPicPr>
        <p:blipFill>
          <a:blip r:embed="rId2"/>
          <a:stretch>
            <a:fillRect/>
          </a:stretch>
        </p:blipFill>
        <p:spPr>
          <a:xfrm>
            <a:off x="1614994" y="296085"/>
            <a:ext cx="8816334" cy="5918448"/>
          </a:xfrm>
          <a:prstGeom prst="rect">
            <a:avLst/>
          </a:prstGeom>
        </p:spPr>
      </p:pic>
    </p:spTree>
    <p:extLst>
      <p:ext uri="{BB962C8B-B14F-4D97-AF65-F5344CB8AC3E}">
        <p14:creationId xmlns:p14="http://schemas.microsoft.com/office/powerpoint/2010/main" val="300973289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xmlns="" id="{53547DCE-6DCC-4FB4-BE57-062C4E67C1F4}"/>
              </a:ext>
            </a:extLst>
          </p:cNvPr>
          <p:cNvPicPr>
            <a:picLocks noChangeAspect="1"/>
          </p:cNvPicPr>
          <p:nvPr/>
        </p:nvPicPr>
        <p:blipFill rotWithShape="1">
          <a:blip r:embed="rId2"/>
          <a:srcRect b="322"/>
          <a:stretch/>
        </p:blipFill>
        <p:spPr>
          <a:xfrm>
            <a:off x="20" y="660086"/>
            <a:ext cx="12191980" cy="6197914"/>
          </a:xfrm>
          <a:custGeom>
            <a:avLst/>
            <a:gdLst/>
            <a:ahLst/>
            <a:cxnLst/>
            <a:rect l="l" t="t" r="r" b="b"/>
            <a:pathLst>
              <a:path w="12192000" h="6197914">
                <a:moveTo>
                  <a:pt x="5313331" y="105"/>
                </a:moveTo>
                <a:cubicBezTo>
                  <a:pt x="5817614" y="1077"/>
                  <a:pt x="6300289" y="8751"/>
                  <a:pt x="6753597" y="20956"/>
                </a:cubicBezTo>
                <a:cubicBezTo>
                  <a:pt x="8237152" y="60902"/>
                  <a:pt x="10139508" y="174843"/>
                  <a:pt x="12113803" y="417358"/>
                </a:cubicBezTo>
                <a:lnTo>
                  <a:pt x="12192000" y="427506"/>
                </a:lnTo>
                <a:lnTo>
                  <a:pt x="12192000" y="1623016"/>
                </a:lnTo>
                <a:lnTo>
                  <a:pt x="12192000" y="1858395"/>
                </a:lnTo>
                <a:lnTo>
                  <a:pt x="12192000" y="5879756"/>
                </a:lnTo>
                <a:lnTo>
                  <a:pt x="12192000" y="6197914"/>
                </a:lnTo>
                <a:lnTo>
                  <a:pt x="0" y="6197914"/>
                </a:lnTo>
                <a:lnTo>
                  <a:pt x="0" y="5879756"/>
                </a:lnTo>
                <a:lnTo>
                  <a:pt x="0" y="1858395"/>
                </a:lnTo>
                <a:lnTo>
                  <a:pt x="0" y="1623016"/>
                </a:lnTo>
                <a:lnTo>
                  <a:pt x="0" y="276175"/>
                </a:lnTo>
                <a:lnTo>
                  <a:pt x="400746" y="230875"/>
                </a:lnTo>
                <a:cubicBezTo>
                  <a:pt x="2093145" y="54582"/>
                  <a:pt x="3800480" y="-2812"/>
                  <a:pt x="5313331" y="105"/>
                </a:cubicBezTo>
                <a:close/>
              </a:path>
            </a:pathLst>
          </a:custGeom>
        </p:spPr>
      </p:pic>
    </p:spTree>
    <p:extLst>
      <p:ext uri="{BB962C8B-B14F-4D97-AF65-F5344CB8AC3E}">
        <p14:creationId xmlns:p14="http://schemas.microsoft.com/office/powerpoint/2010/main" val="11827341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2" descr="Text, letter&#10;&#10;Description automatically generated">
            <a:extLst>
              <a:ext uri="{FF2B5EF4-FFF2-40B4-BE49-F238E27FC236}">
                <a16:creationId xmlns:a16="http://schemas.microsoft.com/office/drawing/2014/main" xmlns="" id="{A9573764-F0D1-467B-9388-E740943153B4}"/>
              </a:ext>
            </a:extLst>
          </p:cNvPr>
          <p:cNvPicPr>
            <a:picLocks noChangeAspect="1"/>
          </p:cNvPicPr>
          <p:nvPr/>
        </p:nvPicPr>
        <p:blipFill>
          <a:blip r:embed="rId2"/>
          <a:stretch>
            <a:fillRect/>
          </a:stretch>
        </p:blipFill>
        <p:spPr>
          <a:xfrm>
            <a:off x="1893735" y="475379"/>
            <a:ext cx="7452031" cy="5739154"/>
          </a:xfrm>
          <a:prstGeom prst="rect">
            <a:avLst/>
          </a:prstGeom>
        </p:spPr>
      </p:pic>
    </p:spTree>
    <p:extLst>
      <p:ext uri="{BB962C8B-B14F-4D97-AF65-F5344CB8AC3E}">
        <p14:creationId xmlns:p14="http://schemas.microsoft.com/office/powerpoint/2010/main" val="152264507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xmlns="" id="{B22DB561-F698-4DFC-BE7B-C3605B4E8D35}"/>
              </a:ext>
            </a:extLst>
          </p:cNvPr>
          <p:cNvPicPr>
            <a:picLocks noChangeAspect="1"/>
          </p:cNvPicPr>
          <p:nvPr/>
        </p:nvPicPr>
        <p:blipFill>
          <a:blip r:embed="rId2"/>
          <a:stretch>
            <a:fillRect/>
          </a:stretch>
        </p:blipFill>
        <p:spPr>
          <a:xfrm>
            <a:off x="1745695" y="938318"/>
            <a:ext cx="8705703" cy="4962251"/>
          </a:xfrm>
          <a:prstGeom prst="rect">
            <a:avLst/>
          </a:prstGeom>
        </p:spPr>
      </p:pic>
    </p:spTree>
    <p:extLst>
      <p:ext uri="{BB962C8B-B14F-4D97-AF65-F5344CB8AC3E}">
        <p14:creationId xmlns:p14="http://schemas.microsoft.com/office/powerpoint/2010/main" val="3956459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8CC9D3-4D6B-4FBF-A97A-67479650FFCA}"/>
              </a:ext>
            </a:extLst>
          </p:cNvPr>
          <p:cNvSpPr>
            <a:spLocks noGrp="1"/>
          </p:cNvSpPr>
          <p:nvPr>
            <p:ph type="title"/>
          </p:nvPr>
        </p:nvSpPr>
        <p:spPr/>
        <p:txBody>
          <a:bodyPr>
            <a:normAutofit/>
          </a:bodyPr>
          <a:lstStyle/>
          <a:p>
            <a:r>
              <a:rPr lang="en-US">
                <a:cs typeface="Calibri Light"/>
              </a:rPr>
              <a:t>Writing will happen utilizing:</a:t>
            </a:r>
          </a:p>
        </p:txBody>
      </p:sp>
      <p:graphicFrame>
        <p:nvGraphicFramePr>
          <p:cNvPr id="5" name="Content Placeholder 2">
            <a:extLst>
              <a:ext uri="{FF2B5EF4-FFF2-40B4-BE49-F238E27FC236}">
                <a16:creationId xmlns:a16="http://schemas.microsoft.com/office/drawing/2014/main" xmlns="" id="{829F4CC7-2A1E-4801-B0C8-9A0541B734CB}"/>
              </a:ext>
            </a:extLst>
          </p:cNvPr>
          <p:cNvGraphicFramePr>
            <a:graphicFrameLocks noGrp="1"/>
          </p:cNvGraphicFramePr>
          <p:nvPr>
            <p:ph idx="1"/>
            <p:extLst>
              <p:ext uri="{D42A27DB-BD31-4B8C-83A1-F6EECF244321}">
                <p14:modId xmlns:p14="http://schemas.microsoft.com/office/powerpoint/2010/main" val="2970888477"/>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9" descr="A picture containing chart&#10;&#10;Description automatically generated">
            <a:extLst>
              <a:ext uri="{FF2B5EF4-FFF2-40B4-BE49-F238E27FC236}">
                <a16:creationId xmlns:a16="http://schemas.microsoft.com/office/drawing/2014/main" xmlns="" id="{B6C3018D-934D-4E69-9B40-9422537A62E1}"/>
              </a:ext>
            </a:extLst>
          </p:cNvPr>
          <p:cNvPicPr>
            <a:picLocks noChangeAspect="1"/>
          </p:cNvPicPr>
          <p:nvPr/>
        </p:nvPicPr>
        <p:blipFill>
          <a:blip r:embed="rId7"/>
          <a:stretch>
            <a:fillRect/>
          </a:stretch>
        </p:blipFill>
        <p:spPr>
          <a:xfrm>
            <a:off x="9271077" y="2751762"/>
            <a:ext cx="2600325" cy="2047875"/>
          </a:xfrm>
          <a:prstGeom prst="rect">
            <a:avLst/>
          </a:prstGeom>
        </p:spPr>
      </p:pic>
    </p:spTree>
    <p:extLst>
      <p:ext uri="{BB962C8B-B14F-4D97-AF65-F5344CB8AC3E}">
        <p14:creationId xmlns:p14="http://schemas.microsoft.com/office/powerpoint/2010/main" val="267847237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xmlns="" id="{43FABA31-2A89-4EFF-BC39-8380A97E0DC8}"/>
              </a:ext>
            </a:extLst>
          </p:cNvPr>
          <p:cNvPicPr>
            <a:picLocks noChangeAspect="1"/>
          </p:cNvPicPr>
          <p:nvPr/>
        </p:nvPicPr>
        <p:blipFill rotWithShape="1">
          <a:blip r:embed="rId2"/>
          <a:srcRect r="-1" b="11762"/>
          <a:stretch/>
        </p:blipFill>
        <p:spPr>
          <a:xfrm>
            <a:off x="20" y="227"/>
            <a:ext cx="12191675" cy="6858000"/>
          </a:xfrm>
          <a:prstGeom prst="rect">
            <a:avLst/>
          </a:prstGeom>
        </p:spPr>
      </p:pic>
      <p:sp>
        <p:nvSpPr>
          <p:cNvPr id="2" name="Title 1">
            <a:extLst>
              <a:ext uri="{FF2B5EF4-FFF2-40B4-BE49-F238E27FC236}">
                <a16:creationId xmlns:a16="http://schemas.microsoft.com/office/drawing/2014/main" xmlns="" id="{7883E894-2645-45C8-A63B-9F9A5C170C65}"/>
              </a:ext>
            </a:extLst>
          </p:cNvPr>
          <p:cNvSpPr>
            <a:spLocks noGrp="1"/>
          </p:cNvSpPr>
          <p:nvPr>
            <p:ph type="title"/>
          </p:nvPr>
        </p:nvSpPr>
        <p:spPr>
          <a:xfrm>
            <a:off x="3916043" y="2075504"/>
            <a:ext cx="4345588" cy="2042725"/>
          </a:xfrm>
        </p:spPr>
        <p:txBody>
          <a:bodyPr vert="horz" lIns="228600" tIns="228600" rIns="228600" bIns="0" rtlCol="0" anchor="b">
            <a:normAutofit/>
          </a:bodyPr>
          <a:lstStyle/>
          <a:p>
            <a:pPr>
              <a:lnSpc>
                <a:spcPct val="80000"/>
              </a:lnSpc>
            </a:pPr>
            <a:r>
              <a:rPr lang="en-US" sz="4600">
                <a:solidFill>
                  <a:srgbClr val="FF0000"/>
                </a:solidFill>
              </a:rPr>
              <a:t>Example from Schoology platform</a:t>
            </a:r>
          </a:p>
        </p:txBody>
      </p:sp>
      <p:sp>
        <p:nvSpPr>
          <p:cNvPr id="8" name="Content Placeholder 7">
            <a:extLst>
              <a:ext uri="{FF2B5EF4-FFF2-40B4-BE49-F238E27FC236}">
                <a16:creationId xmlns:a16="http://schemas.microsoft.com/office/drawing/2014/main" xmlns="" id="{AC822145-4F3C-4B0B-AD2E-0F12D7A2A3FD}"/>
              </a:ext>
            </a:extLst>
          </p:cNvPr>
          <p:cNvSpPr>
            <a:spLocks noGrp="1"/>
          </p:cNvSpPr>
          <p:nvPr>
            <p:ph idx="1"/>
          </p:nvPr>
        </p:nvSpPr>
        <p:spPr>
          <a:xfrm>
            <a:off x="3916043" y="4202728"/>
            <a:ext cx="4345588" cy="1026125"/>
          </a:xfrm>
        </p:spPr>
        <p:txBody>
          <a:bodyPr vert="horz" lIns="91440" tIns="0" rIns="91440" bIns="45720" rtlCol="0">
            <a:normAutofit/>
          </a:bodyPr>
          <a:lstStyle/>
          <a:p>
            <a:pPr marL="0" indent="0" algn="ctr">
              <a:lnSpc>
                <a:spcPct val="100000"/>
              </a:lnSpc>
              <a:buNone/>
            </a:pPr>
            <a:r>
              <a:rPr lang="en-US">
                <a:solidFill>
                  <a:srgbClr val="FFFEFF"/>
                </a:solidFill>
              </a:rPr>
              <a:t>Students grades 3-8 use this platform to enter writing </a:t>
            </a:r>
          </a:p>
        </p:txBody>
      </p:sp>
    </p:spTree>
    <p:extLst>
      <p:ext uri="{BB962C8B-B14F-4D97-AF65-F5344CB8AC3E}">
        <p14:creationId xmlns:p14="http://schemas.microsoft.com/office/powerpoint/2010/main" val="114293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88BEF7-237B-4774-BF80-80E831DDA8A8}"/>
              </a:ext>
            </a:extLst>
          </p:cNvPr>
          <p:cNvSpPr>
            <a:spLocks noGrp="1"/>
          </p:cNvSpPr>
          <p:nvPr>
            <p:ph type="title"/>
          </p:nvPr>
        </p:nvSpPr>
        <p:spPr>
          <a:xfrm>
            <a:off x="895415" y="2075504"/>
            <a:ext cx="3654569" cy="2042725"/>
          </a:xfrm>
        </p:spPr>
        <p:txBody>
          <a:bodyPr vert="horz" lIns="228600" tIns="228600" rIns="228600" bIns="0" rtlCol="0" anchor="b">
            <a:normAutofit fontScale="90000"/>
          </a:bodyPr>
          <a:lstStyle/>
          <a:p>
            <a:pPr>
              <a:lnSpc>
                <a:spcPct val="80000"/>
              </a:lnSpc>
            </a:pPr>
            <a:r>
              <a:rPr lang="en-US" sz="5000"/>
              <a:t>Example from Seesaw</a:t>
            </a:r>
            <a:br>
              <a:rPr lang="en-US" sz="5000"/>
            </a:br>
            <a:r>
              <a:rPr lang="en-US" sz="5000">
                <a:cs typeface="Calibri Light"/>
              </a:rPr>
              <a:t>k-3</a:t>
            </a:r>
          </a:p>
        </p:txBody>
      </p:sp>
      <p:pic>
        <p:nvPicPr>
          <p:cNvPr id="4" name="Picture 4" descr="Graphical user interface, text, application&#10;&#10;Description automatically generated">
            <a:extLst>
              <a:ext uri="{FF2B5EF4-FFF2-40B4-BE49-F238E27FC236}">
                <a16:creationId xmlns:a16="http://schemas.microsoft.com/office/drawing/2014/main" xmlns="" id="{1F8ADC03-F82F-4D68-B48C-22DBAB39CAE3}"/>
              </a:ext>
            </a:extLst>
          </p:cNvPr>
          <p:cNvPicPr>
            <a:picLocks noGrp="1" noChangeAspect="1"/>
          </p:cNvPicPr>
          <p:nvPr>
            <p:ph idx="1"/>
          </p:nvPr>
        </p:nvPicPr>
        <p:blipFill rotWithShape="1">
          <a:blip r:embed="rId2"/>
          <a:stretch/>
        </p:blipFill>
        <p:spPr>
          <a:xfrm>
            <a:off x="5118100" y="1155294"/>
            <a:ext cx="6281738" cy="4544236"/>
          </a:xfrm>
          <a:prstGeom prst="rect">
            <a:avLst/>
          </a:prstGeom>
          <a:ln w="9525">
            <a:noFill/>
          </a:ln>
        </p:spPr>
      </p:pic>
    </p:spTree>
    <p:extLst>
      <p:ext uri="{BB962C8B-B14F-4D97-AF65-F5344CB8AC3E}">
        <p14:creationId xmlns:p14="http://schemas.microsoft.com/office/powerpoint/2010/main" val="365532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4DE76-6441-4DAA-BFBA-93AD59447A5E}"/>
              </a:ext>
            </a:extLst>
          </p:cNvPr>
          <p:cNvSpPr>
            <a:spLocks noGrp="1"/>
          </p:cNvSpPr>
          <p:nvPr>
            <p:ph type="title"/>
          </p:nvPr>
        </p:nvSpPr>
        <p:spPr>
          <a:xfrm>
            <a:off x="645459" y="960120"/>
            <a:ext cx="4004843" cy="4171278"/>
          </a:xfrm>
        </p:spPr>
        <p:txBody>
          <a:bodyPr>
            <a:normAutofit/>
          </a:bodyPr>
          <a:lstStyle/>
          <a:p>
            <a:pPr algn="just"/>
            <a:r>
              <a:rPr lang="en-US" sz="4400">
                <a:solidFill>
                  <a:schemeClr val="tx1"/>
                </a:solidFill>
              </a:rPr>
              <a:t/>
            </a:r>
            <a:br>
              <a:rPr lang="en-US" sz="4400">
                <a:solidFill>
                  <a:schemeClr val="tx1"/>
                </a:solidFill>
              </a:rPr>
            </a:br>
            <a:r>
              <a:rPr lang="en-US" sz="3600">
                <a:solidFill>
                  <a:schemeClr val="tx1"/>
                </a:solidFill>
              </a:rPr>
              <a:t>Writing for Understanding</a:t>
            </a:r>
            <a:endParaRPr lang="en-US" sz="3600">
              <a:solidFill>
                <a:schemeClr val="tx1"/>
              </a:solidFill>
              <a:cs typeface="Calibri Light"/>
            </a:endParaRPr>
          </a:p>
        </p:txBody>
      </p:sp>
      <p:sp>
        <p:nvSpPr>
          <p:cNvPr id="3" name="Content Placeholder 2">
            <a:extLst>
              <a:ext uri="{FF2B5EF4-FFF2-40B4-BE49-F238E27FC236}">
                <a16:creationId xmlns:a16="http://schemas.microsoft.com/office/drawing/2014/main" xmlns="" id="{7B8DBE34-93B7-4142-AA3D-9AFF147B28C2}"/>
              </a:ext>
            </a:extLst>
          </p:cNvPr>
          <p:cNvSpPr>
            <a:spLocks noGrp="1"/>
          </p:cNvSpPr>
          <p:nvPr>
            <p:ph idx="1"/>
          </p:nvPr>
        </p:nvSpPr>
        <p:spPr>
          <a:xfrm>
            <a:off x="4983164" y="960120"/>
            <a:ext cx="5511800" cy="4399878"/>
          </a:xfrm>
        </p:spPr>
        <p:txBody>
          <a:bodyPr vert="horz" lIns="91440" tIns="45720" rIns="91440" bIns="45720" rtlCol="0">
            <a:normAutofit lnSpcReduction="10000"/>
          </a:bodyPr>
          <a:lstStyle/>
          <a:p>
            <a:pPr>
              <a:lnSpc>
                <a:spcPct val="110000"/>
              </a:lnSpc>
            </a:pPr>
            <a:r>
              <a:rPr lang="en-US" sz="1700">
                <a:cs typeface="Calibri"/>
              </a:rPr>
              <a:t>At Paul L. Dunbar Pre K-8 Arts-Enrichment Academy, we have adopted  strategies from the Vermont Writing Collaborative.</a:t>
            </a:r>
          </a:p>
          <a:p>
            <a:pPr>
              <a:lnSpc>
                <a:spcPct val="110000"/>
              </a:lnSpc>
            </a:pPr>
            <a:endParaRPr lang="en-US" sz="1700">
              <a:cs typeface="Calibri"/>
            </a:endParaRPr>
          </a:p>
          <a:p>
            <a:pPr>
              <a:lnSpc>
                <a:spcPct val="110000"/>
              </a:lnSpc>
            </a:pPr>
            <a:r>
              <a:rPr lang="en-US" sz="1700" b="1" i="1">
                <a:ea typeface="+mn-lt"/>
                <a:cs typeface="+mn-lt"/>
              </a:rPr>
              <a:t>Writing for Understanding</a:t>
            </a:r>
            <a:r>
              <a:rPr lang="en-US" sz="1700">
                <a:ea typeface="+mn-lt"/>
                <a:cs typeface="+mn-lt"/>
              </a:rPr>
              <a:t> is based on the premise that writing is ultimately about meaning. </a:t>
            </a:r>
          </a:p>
          <a:p>
            <a:pPr>
              <a:lnSpc>
                <a:spcPct val="110000"/>
              </a:lnSpc>
            </a:pPr>
            <a:r>
              <a:rPr lang="en-US" sz="1700">
                <a:ea typeface="+mn-lt"/>
                <a:cs typeface="+mn-lt"/>
              </a:rPr>
              <a:t>We believe that students need to understand the topic they are writing about deeply in order to use </a:t>
            </a:r>
            <a:r>
              <a:rPr lang="en-US" sz="1700" b="1">
                <a:ea typeface="+mn-lt"/>
                <a:cs typeface="+mn-lt"/>
              </a:rPr>
              <a:t>appropriate writing structures and tools effectively.</a:t>
            </a:r>
            <a:endParaRPr lang="en-US" b="1">
              <a:ea typeface="+mn-lt"/>
              <a:cs typeface="+mn-lt"/>
            </a:endParaRPr>
          </a:p>
          <a:p>
            <a:pPr>
              <a:lnSpc>
                <a:spcPct val="110000"/>
              </a:lnSpc>
            </a:pPr>
            <a:r>
              <a:rPr lang="en-US" sz="1700">
                <a:ea typeface="+mn-lt"/>
                <a:cs typeface="+mn-lt"/>
              </a:rPr>
              <a:t> Deep understanding ultimately helps students internalize new writing techniques and then transfer learning to their next writing opportunities.</a:t>
            </a:r>
            <a:endParaRPr lang="en-US"/>
          </a:p>
        </p:txBody>
      </p:sp>
    </p:spTree>
    <p:extLst>
      <p:ext uri="{BB962C8B-B14F-4D97-AF65-F5344CB8AC3E}">
        <p14:creationId xmlns:p14="http://schemas.microsoft.com/office/powerpoint/2010/main" val="3444995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Graphical user interface, text, application&#10;&#10;Description automatically generated">
            <a:extLst>
              <a:ext uri="{FF2B5EF4-FFF2-40B4-BE49-F238E27FC236}">
                <a16:creationId xmlns:a16="http://schemas.microsoft.com/office/drawing/2014/main" xmlns="" id="{B7E9F050-715B-4F46-B1CA-02CF5806F66F}"/>
              </a:ext>
            </a:extLst>
          </p:cNvPr>
          <p:cNvPicPr>
            <a:picLocks noChangeAspect="1"/>
          </p:cNvPicPr>
          <p:nvPr/>
        </p:nvPicPr>
        <p:blipFill rotWithShape="1">
          <a:blip r:embed="rId2"/>
          <a:srcRect t="19400" r="1" b="9892"/>
          <a:stretch/>
        </p:blipFill>
        <p:spPr>
          <a:xfrm>
            <a:off x="146180" y="233338"/>
            <a:ext cx="11904376" cy="5890526"/>
          </a:xfrm>
          <a:prstGeom prst="rect">
            <a:avLst/>
          </a:prstGeom>
        </p:spPr>
      </p:pic>
    </p:spTree>
    <p:extLst>
      <p:ext uri="{BB962C8B-B14F-4D97-AF65-F5344CB8AC3E}">
        <p14:creationId xmlns:p14="http://schemas.microsoft.com/office/powerpoint/2010/main" val="682581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xmlns="" id="{BA4B4C70-BBA5-4257-B444-C523E87119BF}"/>
              </a:ext>
            </a:extLst>
          </p:cNvPr>
          <p:cNvPicPr>
            <a:picLocks noChangeAspect="1"/>
          </p:cNvPicPr>
          <p:nvPr/>
        </p:nvPicPr>
        <p:blipFill rotWithShape="1">
          <a:blip r:embed="rId2"/>
          <a:srcRect b="2598"/>
          <a:stretch/>
        </p:blipFill>
        <p:spPr>
          <a:xfrm>
            <a:off x="20" y="10"/>
            <a:ext cx="12191980" cy="6857990"/>
          </a:xfrm>
          <a:prstGeom prst="rect">
            <a:avLst/>
          </a:prstGeom>
        </p:spPr>
      </p:pic>
    </p:spTree>
    <p:extLst>
      <p:ext uri="{BB962C8B-B14F-4D97-AF65-F5344CB8AC3E}">
        <p14:creationId xmlns:p14="http://schemas.microsoft.com/office/powerpoint/2010/main" val="3123973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7163A1-3101-4AC8-A0B1-43C2E968B28E}"/>
              </a:ext>
            </a:extLst>
          </p:cNvPr>
          <p:cNvSpPr>
            <a:spLocks noGrp="1"/>
          </p:cNvSpPr>
          <p:nvPr>
            <p:ph type="title"/>
          </p:nvPr>
        </p:nvSpPr>
        <p:spPr/>
        <p:txBody>
          <a:bodyPr/>
          <a:lstStyle/>
          <a:p>
            <a:r>
              <a:rPr lang="en-US">
                <a:cs typeface="Calibri Light"/>
              </a:rPr>
              <a:t>Organization is Key</a:t>
            </a:r>
            <a:endParaRPr lang="en-US"/>
          </a:p>
        </p:txBody>
      </p:sp>
      <p:sp>
        <p:nvSpPr>
          <p:cNvPr id="3" name="Content Placeholder 2">
            <a:extLst>
              <a:ext uri="{FF2B5EF4-FFF2-40B4-BE49-F238E27FC236}">
                <a16:creationId xmlns:a16="http://schemas.microsoft.com/office/drawing/2014/main" xmlns="" id="{6A40F6B6-1899-4A34-8A2A-425BCC1ABB71}"/>
              </a:ext>
            </a:extLst>
          </p:cNvPr>
          <p:cNvSpPr>
            <a:spLocks noGrp="1"/>
          </p:cNvSpPr>
          <p:nvPr>
            <p:ph idx="1"/>
          </p:nvPr>
        </p:nvSpPr>
        <p:spPr/>
        <p:txBody>
          <a:bodyPr vert="horz" lIns="91440" tIns="45720" rIns="91440" bIns="45720" rtlCol="0" anchor="t">
            <a:noAutofit/>
          </a:bodyPr>
          <a:lstStyle/>
          <a:p>
            <a:pPr marL="0" indent="0">
              <a:buNone/>
            </a:pPr>
            <a:r>
              <a:rPr lang="en-US" sz="2800">
                <a:cs typeface="Calibri"/>
              </a:rPr>
              <a:t>Students should:</a:t>
            </a:r>
            <a:endParaRPr lang="en-US" sz="2800"/>
          </a:p>
          <a:p>
            <a:r>
              <a:rPr lang="en-US" sz="2800">
                <a:cs typeface="Calibri"/>
              </a:rPr>
              <a:t>Sitting at a desk or in a chair</a:t>
            </a:r>
          </a:p>
          <a:p>
            <a:r>
              <a:rPr lang="en-US" sz="2800">
                <a:cs typeface="Calibri"/>
              </a:rPr>
              <a:t>Students should have pencils, papers, graphic organizer in one space</a:t>
            </a:r>
          </a:p>
          <a:p>
            <a:r>
              <a:rPr lang="en-US" sz="2800">
                <a:cs typeface="Calibri"/>
              </a:rPr>
              <a:t>Solution: School Purchased Laptop Bookbags with compartments to help hold and organize school materials.     </a:t>
            </a:r>
          </a:p>
        </p:txBody>
      </p:sp>
    </p:spTree>
    <p:extLst>
      <p:ext uri="{BB962C8B-B14F-4D97-AF65-F5344CB8AC3E}">
        <p14:creationId xmlns:p14="http://schemas.microsoft.com/office/powerpoint/2010/main" val="3249519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247BAF-2F54-482E-931E-94E55CC9972E}"/>
              </a:ext>
            </a:extLst>
          </p:cNvPr>
          <p:cNvSpPr>
            <a:spLocks noGrp="1"/>
          </p:cNvSpPr>
          <p:nvPr>
            <p:ph type="title"/>
          </p:nvPr>
        </p:nvSpPr>
        <p:spPr>
          <a:xfrm>
            <a:off x="1023471" y="2386327"/>
            <a:ext cx="3180714" cy="1956232"/>
          </a:xfrm>
        </p:spPr>
        <p:txBody>
          <a:bodyPr/>
          <a:lstStyle/>
          <a:p>
            <a:r>
              <a:rPr lang="en-US">
                <a:cs typeface="Calibri Light"/>
              </a:rPr>
              <a:t>Organizational</a:t>
            </a:r>
            <a:br>
              <a:rPr lang="en-US">
                <a:cs typeface="Calibri Light"/>
              </a:rPr>
            </a:br>
            <a:r>
              <a:rPr lang="en-US">
                <a:cs typeface="Calibri Light"/>
              </a:rPr>
              <a:t>Tool</a:t>
            </a:r>
          </a:p>
        </p:txBody>
      </p:sp>
      <p:sp>
        <p:nvSpPr>
          <p:cNvPr id="4" name="Content Placeholder 3">
            <a:extLst>
              <a:ext uri="{FF2B5EF4-FFF2-40B4-BE49-F238E27FC236}">
                <a16:creationId xmlns:a16="http://schemas.microsoft.com/office/drawing/2014/main" xmlns="" id="{19A790E3-F0C5-4D08-9CB1-CF52B0C98913}"/>
              </a:ext>
            </a:extLst>
          </p:cNvPr>
          <p:cNvSpPr>
            <a:spLocks noGrp="1"/>
          </p:cNvSpPr>
          <p:nvPr>
            <p:ph sz="half" idx="2"/>
          </p:nvPr>
        </p:nvSpPr>
        <p:spPr>
          <a:xfrm flipH="1">
            <a:off x="4700748" y="821548"/>
            <a:ext cx="3134566" cy="8136155"/>
          </a:xfrm>
        </p:spPr>
        <p:txBody>
          <a:bodyPr vert="horz" lIns="91440" tIns="45720" rIns="91440" bIns="45720" rtlCol="0" anchor="t">
            <a:normAutofit/>
          </a:bodyPr>
          <a:lstStyle/>
          <a:p>
            <a:r>
              <a:rPr lang="en-US">
                <a:cs typeface="Calibri"/>
              </a:rPr>
              <a:t>5.6” LAPTOP BACKPACK</a:t>
            </a:r>
            <a:endParaRPr lang="en-US">
              <a:ea typeface="+mn-lt"/>
              <a:cs typeface="+mn-lt"/>
            </a:endParaRPr>
          </a:p>
          <a:p>
            <a:r>
              <a:rPr lang="en-US">
                <a:cs typeface="Calibri"/>
              </a:rPr>
              <a:t>Laptop backpack with padded back and padded straps. </a:t>
            </a:r>
            <a:endParaRPr lang="en-US">
              <a:ea typeface="+mn-lt"/>
              <a:cs typeface="+mn-lt"/>
            </a:endParaRPr>
          </a:p>
          <a:p>
            <a:r>
              <a:rPr lang="en-US">
                <a:cs typeface="Calibri"/>
              </a:rPr>
              <a:t>The main compartment has a padded slot for up to a 15.6" computer notebook and organizing inner pockets besides a pocket for protection of IDs </a:t>
            </a:r>
            <a:endParaRPr lang="en-US">
              <a:ea typeface="+mn-lt"/>
              <a:cs typeface="+mn-lt"/>
            </a:endParaRPr>
          </a:p>
          <a:p>
            <a:r>
              <a:rPr lang="en-US">
                <a:cs typeface="Calibri"/>
              </a:rPr>
              <a:t>This tech bag also has another smaller front pocket. </a:t>
            </a:r>
            <a:endParaRPr lang="en-US"/>
          </a:p>
        </p:txBody>
      </p:sp>
      <p:pic>
        <p:nvPicPr>
          <p:cNvPr id="7" name="Picture 7" descr="A piece of luggage sitting on top of a suitcase&#10;&#10;Description automatically generated">
            <a:extLst>
              <a:ext uri="{FF2B5EF4-FFF2-40B4-BE49-F238E27FC236}">
                <a16:creationId xmlns:a16="http://schemas.microsoft.com/office/drawing/2014/main" xmlns="" id="{86361E09-7036-406F-8948-98EA27F21EB2}"/>
              </a:ext>
            </a:extLst>
          </p:cNvPr>
          <p:cNvPicPr>
            <a:picLocks noGrp="1" noChangeAspect="1"/>
          </p:cNvPicPr>
          <p:nvPr>
            <p:ph sz="quarter" idx="4"/>
          </p:nvPr>
        </p:nvPicPr>
        <p:blipFill>
          <a:blip r:embed="rId2"/>
          <a:stretch>
            <a:fillRect/>
          </a:stretch>
        </p:blipFill>
        <p:spPr>
          <a:xfrm>
            <a:off x="7994221" y="1166404"/>
            <a:ext cx="4014732" cy="4389273"/>
          </a:xfrm>
        </p:spPr>
      </p:pic>
    </p:spTree>
    <p:extLst>
      <p:ext uri="{BB962C8B-B14F-4D97-AF65-F5344CB8AC3E}">
        <p14:creationId xmlns:p14="http://schemas.microsoft.com/office/powerpoint/2010/main" val="1558345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A17643-7E6F-4103-B33A-C431ACBB9FE0}"/>
              </a:ext>
            </a:extLst>
          </p:cNvPr>
          <p:cNvSpPr>
            <a:spLocks noGrp="1"/>
          </p:cNvSpPr>
          <p:nvPr>
            <p:ph type="title"/>
          </p:nvPr>
        </p:nvSpPr>
        <p:spPr/>
        <p:txBody>
          <a:bodyPr>
            <a:noAutofit/>
          </a:bodyPr>
          <a:lstStyle/>
          <a:p>
            <a:r>
              <a:rPr lang="en-US" sz="5400">
                <a:cs typeface="Calibri Light"/>
              </a:rPr>
              <a:t>Thank you for attending!</a:t>
            </a:r>
          </a:p>
        </p:txBody>
      </p:sp>
      <p:sp>
        <p:nvSpPr>
          <p:cNvPr id="3" name="TextBox 2">
            <a:extLst>
              <a:ext uri="{FF2B5EF4-FFF2-40B4-BE49-F238E27FC236}">
                <a16:creationId xmlns:a16="http://schemas.microsoft.com/office/drawing/2014/main" xmlns="" id="{14C5DD16-BF7D-4498-B8C6-E06CE1171956}"/>
              </a:ext>
            </a:extLst>
          </p:cNvPr>
          <p:cNvSpPr txBox="1"/>
          <p:nvPr/>
        </p:nvSpPr>
        <p:spPr>
          <a:xfrm>
            <a:off x="4724400" y="914400"/>
            <a:ext cx="5940096"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t>Wrap-up:</a:t>
            </a:r>
          </a:p>
          <a:p>
            <a:endParaRPr lang="en-US" sz="4400"/>
          </a:p>
          <a:p>
            <a:pPr marL="285750" indent="-285750">
              <a:buFont typeface="Arial"/>
              <a:buChar char="•"/>
            </a:pPr>
            <a:r>
              <a:rPr lang="en-US" sz="4400"/>
              <a:t>Questions?</a:t>
            </a:r>
          </a:p>
          <a:p>
            <a:pPr marL="285750" indent="-285750">
              <a:buFont typeface="Arial"/>
              <a:buChar char="•"/>
            </a:pPr>
            <a:r>
              <a:rPr lang="en-US" sz="4400"/>
              <a:t>Backpack/Materials Pick-up</a:t>
            </a:r>
          </a:p>
          <a:p>
            <a:pPr marL="285750" indent="-285750">
              <a:buFont typeface="Arial"/>
              <a:buChar char="•"/>
            </a:pPr>
            <a:r>
              <a:rPr lang="en-US" sz="4400"/>
              <a:t>Raffle Winner!</a:t>
            </a:r>
          </a:p>
          <a:p>
            <a:pPr marL="285750" indent="-285750">
              <a:buFont typeface="Arial"/>
              <a:buChar char="•"/>
            </a:pPr>
            <a:endParaRPr lang="en-US"/>
          </a:p>
        </p:txBody>
      </p:sp>
    </p:spTree>
    <p:extLst>
      <p:ext uri="{BB962C8B-B14F-4D97-AF65-F5344CB8AC3E}">
        <p14:creationId xmlns:p14="http://schemas.microsoft.com/office/powerpoint/2010/main" val="2234393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A9E28B-09B0-4F80-B88F-CFE94A91F17A}"/>
              </a:ext>
            </a:extLst>
          </p:cNvPr>
          <p:cNvSpPr>
            <a:spLocks noGrp="1"/>
          </p:cNvSpPr>
          <p:nvPr>
            <p:ph type="title"/>
          </p:nvPr>
        </p:nvSpPr>
        <p:spPr>
          <a:xfrm>
            <a:off x="4707687" y="1263404"/>
            <a:ext cx="6643676" cy="3439753"/>
          </a:xfrm>
        </p:spPr>
        <p:txBody>
          <a:bodyPr vert="horz" lIns="228600" tIns="228600" rIns="228600" bIns="0" rtlCol="0" anchor="b">
            <a:normAutofit fontScale="90000"/>
          </a:bodyPr>
          <a:lstStyle/>
          <a:p>
            <a:pPr algn="l">
              <a:lnSpc>
                <a:spcPct val="80000"/>
              </a:lnSpc>
            </a:pPr>
            <a:r>
              <a:rPr lang="en-US" sz="7200">
                <a:solidFill>
                  <a:schemeClr val="accent1"/>
                </a:solidFill>
              </a:rPr>
              <a:t>Students are Graded using OST/RUBRIC</a:t>
            </a:r>
            <a:endParaRPr lang="en-US" sz="7200">
              <a:solidFill>
                <a:schemeClr val="accent1"/>
              </a:solidFill>
              <a:cs typeface="Calibri Light"/>
            </a:endParaRPr>
          </a:p>
        </p:txBody>
      </p:sp>
    </p:spTree>
    <p:extLst>
      <p:ext uri="{BB962C8B-B14F-4D97-AF65-F5344CB8AC3E}">
        <p14:creationId xmlns:p14="http://schemas.microsoft.com/office/powerpoint/2010/main" val="223923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xmlns="" id="{1DB90B07-1B07-4E66-842C-3911E53EDC98}"/>
              </a:ext>
            </a:extLst>
          </p:cNvPr>
          <p:cNvPicPr>
            <a:picLocks noChangeAspect="1"/>
          </p:cNvPicPr>
          <p:nvPr/>
        </p:nvPicPr>
        <p:blipFill>
          <a:blip r:embed="rId2"/>
          <a:stretch>
            <a:fillRect/>
          </a:stretch>
        </p:blipFill>
        <p:spPr>
          <a:xfrm>
            <a:off x="1406260" y="663541"/>
            <a:ext cx="9941137" cy="5862418"/>
          </a:xfrm>
          <a:prstGeom prst="rect">
            <a:avLst/>
          </a:prstGeom>
        </p:spPr>
      </p:pic>
    </p:spTree>
    <p:extLst>
      <p:ext uri="{BB962C8B-B14F-4D97-AF65-F5344CB8AC3E}">
        <p14:creationId xmlns:p14="http://schemas.microsoft.com/office/powerpoint/2010/main" val="51052638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xmlns="" id="{2F453D30-E093-42A7-AC4A-3B0B2B2FA718}"/>
              </a:ext>
            </a:extLst>
          </p:cNvPr>
          <p:cNvPicPr>
            <a:picLocks noChangeAspect="1"/>
          </p:cNvPicPr>
          <p:nvPr/>
        </p:nvPicPr>
        <p:blipFill rotWithShape="1">
          <a:blip r:embed="rId2"/>
          <a:srcRect t="175" r="1" b="15384"/>
          <a:stretch/>
        </p:blipFill>
        <p:spPr>
          <a:xfrm>
            <a:off x="643467" y="643467"/>
            <a:ext cx="10905066" cy="5459008"/>
          </a:xfrm>
          <a:prstGeom prst="rect">
            <a:avLst/>
          </a:prstGeom>
        </p:spPr>
      </p:pic>
    </p:spTree>
    <p:extLst>
      <p:ext uri="{BB962C8B-B14F-4D97-AF65-F5344CB8AC3E}">
        <p14:creationId xmlns:p14="http://schemas.microsoft.com/office/powerpoint/2010/main" val="256042681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9D1B22-B5B2-4A35-82CD-2C1B41FD9A55}"/>
              </a:ext>
            </a:extLst>
          </p:cNvPr>
          <p:cNvSpPr>
            <a:spLocks noGrp="1"/>
          </p:cNvSpPr>
          <p:nvPr>
            <p:ph type="ctrTitle"/>
          </p:nvPr>
        </p:nvSpPr>
        <p:spPr/>
        <p:txBody>
          <a:bodyPr>
            <a:normAutofit/>
          </a:bodyPr>
          <a:lstStyle/>
          <a:p>
            <a:r>
              <a:rPr lang="en-US">
                <a:cs typeface="Calibri Light"/>
              </a:rPr>
              <a:t>WHAT TOOL CAN BE USED TO HELP OUR SCHOLARS?</a:t>
            </a:r>
          </a:p>
        </p:txBody>
      </p:sp>
      <p:sp>
        <p:nvSpPr>
          <p:cNvPr id="3" name="Subtitle 2">
            <a:extLst>
              <a:ext uri="{FF2B5EF4-FFF2-40B4-BE49-F238E27FC236}">
                <a16:creationId xmlns:a16="http://schemas.microsoft.com/office/drawing/2014/main" xmlns="" id="{BE529D32-E645-44BC-AFC6-6F4125CCC5B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0818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633572-B77F-49F3-9D4B-7B9568BF1B5C}"/>
              </a:ext>
            </a:extLst>
          </p:cNvPr>
          <p:cNvSpPr>
            <a:spLocks noGrp="1"/>
          </p:cNvSpPr>
          <p:nvPr>
            <p:ph type="title"/>
          </p:nvPr>
        </p:nvSpPr>
        <p:spPr>
          <a:xfrm>
            <a:off x="895415" y="2075504"/>
            <a:ext cx="3654569" cy="2042725"/>
          </a:xfrm>
        </p:spPr>
        <p:txBody>
          <a:bodyPr vert="horz" lIns="228600" tIns="228600" rIns="228600" bIns="0" rtlCol="0" anchor="b">
            <a:normAutofit fontScale="90000"/>
          </a:bodyPr>
          <a:lstStyle/>
          <a:p>
            <a:pPr>
              <a:lnSpc>
                <a:spcPct val="80000"/>
              </a:lnSpc>
            </a:pPr>
            <a:r>
              <a:rPr lang="en-US" sz="5000"/>
              <a:t>Painted Paragraph</a:t>
            </a:r>
            <a:br>
              <a:rPr lang="en-US" sz="5000"/>
            </a:br>
            <a:r>
              <a:rPr lang="en-US" sz="5000"/>
              <a:t>Graphic</a:t>
            </a:r>
          </a:p>
        </p:txBody>
      </p:sp>
      <p:pic>
        <p:nvPicPr>
          <p:cNvPr id="6" name="Picture 4" descr="Graphical user interface, text, application&#10;&#10;Description automatically generated">
            <a:extLst>
              <a:ext uri="{FF2B5EF4-FFF2-40B4-BE49-F238E27FC236}">
                <a16:creationId xmlns:a16="http://schemas.microsoft.com/office/drawing/2014/main" xmlns="" id="{BE140017-2825-4CBF-BEF5-959F14B15DD0}"/>
              </a:ext>
            </a:extLst>
          </p:cNvPr>
          <p:cNvPicPr>
            <a:picLocks noChangeAspect="1"/>
          </p:cNvPicPr>
          <p:nvPr/>
        </p:nvPicPr>
        <p:blipFill rotWithShape="1">
          <a:blip r:embed="rId2"/>
          <a:srcRect l="25602" t="24188" r="29880" b="32356"/>
          <a:stretch/>
        </p:blipFill>
        <p:spPr>
          <a:xfrm>
            <a:off x="4936146" y="67958"/>
            <a:ext cx="6664659" cy="5993815"/>
          </a:xfrm>
          <a:prstGeom prst="rect">
            <a:avLst/>
          </a:prstGeom>
        </p:spPr>
      </p:pic>
    </p:spTree>
    <p:extLst>
      <p:ext uri="{BB962C8B-B14F-4D97-AF65-F5344CB8AC3E}">
        <p14:creationId xmlns:p14="http://schemas.microsoft.com/office/powerpoint/2010/main" val="281543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633572-B77F-49F3-9D4B-7B9568BF1B5C}"/>
              </a:ext>
            </a:extLst>
          </p:cNvPr>
          <p:cNvSpPr>
            <a:spLocks noGrp="1"/>
          </p:cNvSpPr>
          <p:nvPr>
            <p:ph type="title"/>
          </p:nvPr>
        </p:nvSpPr>
        <p:spPr>
          <a:xfrm>
            <a:off x="895415" y="2075504"/>
            <a:ext cx="3654569" cy="2042725"/>
          </a:xfrm>
        </p:spPr>
        <p:txBody>
          <a:bodyPr vert="horz" lIns="228600" tIns="228600" rIns="228600" bIns="0" rtlCol="0" anchor="b">
            <a:normAutofit/>
          </a:bodyPr>
          <a:lstStyle/>
          <a:p>
            <a:pPr>
              <a:lnSpc>
                <a:spcPct val="80000"/>
              </a:lnSpc>
            </a:pPr>
            <a:r>
              <a:rPr lang="en-US" sz="5000"/>
              <a:t>Painted Essay</a:t>
            </a:r>
            <a:br>
              <a:rPr lang="en-US" sz="5000"/>
            </a:br>
            <a:r>
              <a:rPr lang="en-US" sz="5000"/>
              <a:t>Graphic 4-8</a:t>
            </a:r>
          </a:p>
        </p:txBody>
      </p:sp>
      <p:pic>
        <p:nvPicPr>
          <p:cNvPr id="3" name="Picture 3" descr="Diagram&#10;&#10;Description automatically generated">
            <a:extLst>
              <a:ext uri="{FF2B5EF4-FFF2-40B4-BE49-F238E27FC236}">
                <a16:creationId xmlns:a16="http://schemas.microsoft.com/office/drawing/2014/main" xmlns="" id="{CFB422A5-19A0-44D3-AAEB-149887FB7812}"/>
              </a:ext>
            </a:extLst>
          </p:cNvPr>
          <p:cNvPicPr>
            <a:picLocks noGrp="1" noChangeAspect="1"/>
          </p:cNvPicPr>
          <p:nvPr>
            <p:ph idx="1"/>
          </p:nvPr>
        </p:nvPicPr>
        <p:blipFill>
          <a:blip r:embed="rId2"/>
          <a:stretch>
            <a:fillRect/>
          </a:stretch>
        </p:blipFill>
        <p:spPr>
          <a:xfrm>
            <a:off x="5690366" y="1218275"/>
            <a:ext cx="3752353" cy="4643561"/>
          </a:xfrm>
          <a:prstGeom prst="rect">
            <a:avLst/>
          </a:prstGeom>
          <a:ln w="9525">
            <a:noFill/>
          </a:ln>
        </p:spPr>
      </p:pic>
    </p:spTree>
    <p:extLst>
      <p:ext uri="{BB962C8B-B14F-4D97-AF65-F5344CB8AC3E}">
        <p14:creationId xmlns:p14="http://schemas.microsoft.com/office/powerpoint/2010/main" val="27803929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AE936E1AC86F40AF27A2B69C73A669" ma:contentTypeVersion="2" ma:contentTypeDescription="Create a new document." ma:contentTypeScope="" ma:versionID="e561c55eb11ac1cc79d9cfa8db620c26">
  <xsd:schema xmlns:xsd="http://www.w3.org/2001/XMLSchema" xmlns:xs="http://www.w3.org/2001/XMLSchema" xmlns:p="http://schemas.microsoft.com/office/2006/metadata/properties" xmlns:ns2="2fc23f81-8fa8-4c77-b27b-1007ba8a849b" targetNamespace="http://schemas.microsoft.com/office/2006/metadata/properties" ma:root="true" ma:fieldsID="3417e61334c01df0e57640251c5d3a7c" ns2:_="">
    <xsd:import namespace="2fc23f81-8fa8-4c77-b27b-1007ba8a849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c23f81-8fa8-4c77-b27b-1007ba8a84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9E7AAE-7F81-485A-ABC6-F52A21AF6FE2}">
  <ds:schemaRefs>
    <ds:schemaRef ds:uri="2fc23f81-8fa8-4c77-b27b-1007ba8a84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9045C4-F268-46BC-9F61-499F126D99BA}">
  <ds:schemaRefs>
    <ds:schemaRef ds:uri="http://schemas.microsoft.com/sharepoint/v3/contenttype/forms"/>
  </ds:schemaRefs>
</ds:datastoreItem>
</file>

<file path=customXml/itemProps3.xml><?xml version="1.0" encoding="utf-8"?>
<ds:datastoreItem xmlns:ds="http://schemas.openxmlformats.org/officeDocument/2006/customXml" ds:itemID="{F3BB36F5-51E3-40FE-B479-290433EB5A80}">
  <ds:schemaRefs>
    <ds:schemaRef ds:uri="http://schemas.microsoft.com/office/2006/documentManagement/types"/>
    <ds:schemaRef ds:uri="http://purl.org/dc/dcmitype/"/>
    <ds:schemaRef ds:uri="http://purl.org/dc/elements/1.1/"/>
    <ds:schemaRef ds:uri="http://schemas.microsoft.com/office/infopath/2007/PartnerControls"/>
    <ds:schemaRef ds:uri="2fc23f81-8fa8-4c77-b27b-1007ba8a849b"/>
    <ds:schemaRef ds:uri="http://www.w3.org/XML/1998/namespac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172</Words>
  <Application>Microsoft Office PowerPoint</Application>
  <PresentationFormat>Widescreen</PresentationFormat>
  <Paragraphs>67</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Rockwell</vt:lpstr>
      <vt:lpstr>Wingdings</vt:lpstr>
      <vt:lpstr>Atlas</vt:lpstr>
      <vt:lpstr>Parent Writing Workshop</vt:lpstr>
      <vt:lpstr>School Priority </vt:lpstr>
      <vt:lpstr> Writing for Understanding</vt:lpstr>
      <vt:lpstr>Students are Graded using OST/RUBRIC</vt:lpstr>
      <vt:lpstr>PowerPoint Presentation</vt:lpstr>
      <vt:lpstr>PowerPoint Presentation</vt:lpstr>
      <vt:lpstr>WHAT TOOL CAN BE USED TO HELP OUR SCHOLARS?</vt:lpstr>
      <vt:lpstr>Painted Paragraph Graphic</vt:lpstr>
      <vt:lpstr>Painted Essay Graphic 4-8</vt:lpstr>
      <vt:lpstr>Getting to Know Painted Essay Video</vt:lpstr>
      <vt:lpstr>Paragraph Format</vt:lpstr>
      <vt:lpstr>Focus Question</vt:lpstr>
      <vt:lpstr>2nd Grade Informational Paragraph</vt:lpstr>
      <vt:lpstr>Reading Drives Writing</vt:lpstr>
      <vt:lpstr>PowerPoint Presentation</vt:lpstr>
      <vt:lpstr>PowerPoint Presentation</vt:lpstr>
      <vt:lpstr>Painted Paragraph  FOCUSING QUESTION: What makes America diverse? U</vt:lpstr>
      <vt:lpstr>Painted Essay Graphic</vt:lpstr>
      <vt:lpstr>Blank Essay Graphic Organizer</vt:lpstr>
      <vt:lpstr>   Focus Question                       3rd grade example  </vt:lpstr>
      <vt:lpstr>PowerPoint Presentation</vt:lpstr>
      <vt:lpstr>PowerPoint Presentation</vt:lpstr>
      <vt:lpstr>PowerPoint Presentation</vt:lpstr>
      <vt:lpstr>PowerPoint Presentation</vt:lpstr>
      <vt:lpstr>PowerPoint Presentation</vt:lpstr>
      <vt:lpstr>PowerPoint Presentation</vt:lpstr>
      <vt:lpstr>Writing will happen utilizing:</vt:lpstr>
      <vt:lpstr>Example from Schoology platform</vt:lpstr>
      <vt:lpstr>Example from Seesaw k-3</vt:lpstr>
      <vt:lpstr>PowerPoint Presentation</vt:lpstr>
      <vt:lpstr>PowerPoint Presentation</vt:lpstr>
      <vt:lpstr>Organization is Key</vt:lpstr>
      <vt:lpstr>Organizational Tool</vt:lpstr>
      <vt:lpstr>Thank you for attending!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Writing Workshop</dc:title>
  <dc:creator>Elias, Courine</dc:creator>
  <cp:lastModifiedBy>Earle, Megan</cp:lastModifiedBy>
  <cp:revision>2</cp:revision>
  <dcterms:created xsi:type="dcterms:W3CDTF">2020-12-07T17:23:06Z</dcterms:created>
  <dcterms:modified xsi:type="dcterms:W3CDTF">2020-12-11T19:33:14Z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0x01010043AE936E1AC86F40AF27A2B69C73A669</vt:lpwstr>
  </property>
</Properties>
</file>